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81" r:id="rId3"/>
    <p:sldId id="262" r:id="rId4"/>
    <p:sldId id="263" r:id="rId5"/>
    <p:sldId id="264" r:id="rId6"/>
    <p:sldId id="267" r:id="rId7"/>
    <p:sldId id="265" r:id="rId8"/>
    <p:sldId id="266" r:id="rId9"/>
    <p:sldId id="268" r:id="rId10"/>
    <p:sldId id="269" r:id="rId11"/>
    <p:sldId id="270" r:id="rId12"/>
    <p:sldId id="271" r:id="rId13"/>
    <p:sldId id="273" r:id="rId14"/>
    <p:sldId id="284" r:id="rId15"/>
    <p:sldId id="272" r:id="rId16"/>
    <p:sldId id="274" r:id="rId17"/>
    <p:sldId id="282" r:id="rId18"/>
    <p:sldId id="275" r:id="rId19"/>
    <p:sldId id="277" r:id="rId20"/>
    <p:sldId id="280" r:id="rId21"/>
    <p:sldId id="283"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CDB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6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Petts" userId="5dd4f9a4c1668749" providerId="LiveId" clId="{71A69292-DDB1-4D1C-A8C6-88BE68A1C12B}"/>
    <pc:docChg chg="addSld modSld">
      <pc:chgData name="Jonathan Petts" userId="5dd4f9a4c1668749" providerId="LiveId" clId="{71A69292-DDB1-4D1C-A8C6-88BE68A1C12B}" dt="2019-03-11T11:00:16.169" v="1"/>
      <pc:docMkLst>
        <pc:docMk/>
      </pc:docMkLst>
      <pc:sldChg chg="add setBg">
        <pc:chgData name="Jonathan Petts" userId="5dd4f9a4c1668749" providerId="LiveId" clId="{71A69292-DDB1-4D1C-A8C6-88BE68A1C12B}" dt="2019-03-11T11:00:16.169" v="1"/>
        <pc:sldMkLst>
          <pc:docMk/>
          <pc:sldMk cId="2366077345" sldId="28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0F3B-BF81-477B-A761-7C68A03056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16B45F-A4F6-40FB-AA8D-730B147CA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2BEA692-E4E0-4588-A737-4F1677169D9A}"/>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C8416DE8-C73E-4C33-A905-73B853638C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4AE0F0-97A6-4CDC-9E03-ECDA4A8E9D3B}"/>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1847577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A0A4-EE3D-487B-93B1-33164F20789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0B0CF-69DE-4F52-AC62-55CC315C1E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016605-00AE-45F7-82AB-4B69B3E4A4BF}"/>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E2DFF2D1-35D9-44CC-ADDB-8D5FEE57DA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D82271-CA2F-406F-ABB3-49515819355C}"/>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140559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C317FF-9460-4E47-90B8-7EE256DB9C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7BA382-72C1-414B-882F-CE71193A153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D62696-24F9-4551-8A54-36A24B2EC40C}"/>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1E303DF4-CB43-4C15-A712-B651DF42FD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7A8A7E-5A49-40D4-AF46-21C3F22CC5F8}"/>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3830552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F27EE-1E39-4FD5-83D1-ACFAA34858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1E4C3D-D65E-4F1E-836D-7A4C86AF5E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3A027A-FA03-4F25-9A2B-1CE8575EA40F}"/>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82E4B1CB-BD64-4164-98E1-BBEA784784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EFCBD-4203-4581-8985-F30A93E5D436}"/>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26744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08498-BC5D-4671-ABB5-9268C9BE0D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AACEE32-E8A7-4FFC-8984-41B0E39B6B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D9CCAA-6148-4416-8A4F-A92559C8FA57}"/>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5CC73F8C-734F-4E66-B559-2A851A5CB2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0E5F99-2B0E-45EF-A693-984564ABB98A}"/>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92476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C2F89-E929-4BB7-A248-A62FCA3EEE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A50B5B-D641-45C6-98AB-77118C8772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7E6022-D0B0-43F2-9623-7845C3881F1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592A563-8643-4FB3-9C18-C309B47F25E3}"/>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6" name="Footer Placeholder 5">
            <a:extLst>
              <a:ext uri="{FF2B5EF4-FFF2-40B4-BE49-F238E27FC236}">
                <a16:creationId xmlns:a16="http://schemas.microsoft.com/office/drawing/2014/main" id="{82207C85-703C-4A8A-A358-463C643C2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6D26D4-AC09-4125-963C-D00D4A2F2719}"/>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111203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4B23E-6AC6-4401-8CA3-12CC42CA766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2E327E-82AD-4486-BB04-C079B2F39B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A2D656-D288-4DB9-9371-781F74ECC1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C5F07D-BF4B-4A64-99D7-672A456E7D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BB1BAE-4DA5-4D11-A3C7-84445A2746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8D624B5-02EF-470C-A431-24D55574C521}"/>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8" name="Footer Placeholder 7">
            <a:extLst>
              <a:ext uri="{FF2B5EF4-FFF2-40B4-BE49-F238E27FC236}">
                <a16:creationId xmlns:a16="http://schemas.microsoft.com/office/drawing/2014/main" id="{6150A490-F308-4918-8DEF-F8BBFCC0C61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726499E-18E1-43C8-ADE5-72262F68A66A}"/>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141253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322F7-BA6B-4BC9-A142-D43BB154E7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3CA9F3-F27A-4FD0-9844-2FA07464B5D3}"/>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4" name="Footer Placeholder 3">
            <a:extLst>
              <a:ext uri="{FF2B5EF4-FFF2-40B4-BE49-F238E27FC236}">
                <a16:creationId xmlns:a16="http://schemas.microsoft.com/office/drawing/2014/main" id="{4D1E398B-3DCB-4985-B442-31A95745EEE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E8FDF89-924E-49B4-8D67-3020A2A979A1}"/>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2508500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C8F58A-B530-4785-AE68-F04464CAC7FE}"/>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3" name="Footer Placeholder 2">
            <a:extLst>
              <a:ext uri="{FF2B5EF4-FFF2-40B4-BE49-F238E27FC236}">
                <a16:creationId xmlns:a16="http://schemas.microsoft.com/office/drawing/2014/main" id="{3FDF657F-C454-4589-9EDB-BDC671EED2A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10F26F-C8CF-43E5-9EFF-67CBC32D5A0F}"/>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28453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D1894-AD17-4102-8F6F-BA1B8A373C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F8AFEE-529E-4CB2-ADF4-D197881F14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DEB6265-CE59-4C65-92A7-3217939A5F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1AF110-4D15-4713-A672-6CBA4C2D3C04}"/>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6" name="Footer Placeholder 5">
            <a:extLst>
              <a:ext uri="{FF2B5EF4-FFF2-40B4-BE49-F238E27FC236}">
                <a16:creationId xmlns:a16="http://schemas.microsoft.com/office/drawing/2014/main" id="{0866E6C2-59FF-4B1C-9599-1CC7860FC5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DDF99E-1061-4BB9-89E3-32D94B60F727}"/>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400278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7D29D-A541-4093-A937-F4CF7A585F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4CDEE0-449E-445E-8971-462F35D56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4B2A169-3FAF-4690-AB71-EE88D4979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84A51E-B54E-44F3-9BD0-43D9A3C44641}"/>
              </a:ext>
            </a:extLst>
          </p:cNvPr>
          <p:cNvSpPr>
            <a:spLocks noGrp="1"/>
          </p:cNvSpPr>
          <p:nvPr>
            <p:ph type="dt" sz="half" idx="10"/>
          </p:nvPr>
        </p:nvSpPr>
        <p:spPr/>
        <p:txBody>
          <a:bodyPr/>
          <a:lstStyle/>
          <a:p>
            <a:fld id="{9D1157DF-972C-420B-98A3-DA31DA02DACA}" type="datetimeFigureOut">
              <a:rPr lang="en-GB" smtClean="0"/>
              <a:t>11/03/2019</a:t>
            </a:fld>
            <a:endParaRPr lang="en-GB"/>
          </a:p>
        </p:txBody>
      </p:sp>
      <p:sp>
        <p:nvSpPr>
          <p:cNvPr id="6" name="Footer Placeholder 5">
            <a:extLst>
              <a:ext uri="{FF2B5EF4-FFF2-40B4-BE49-F238E27FC236}">
                <a16:creationId xmlns:a16="http://schemas.microsoft.com/office/drawing/2014/main" id="{F4232147-FA76-419F-98F8-3C9164B2F3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9694AD-03AA-4AAB-B332-95E7FA2D8C59}"/>
              </a:ext>
            </a:extLst>
          </p:cNvPr>
          <p:cNvSpPr>
            <a:spLocks noGrp="1"/>
          </p:cNvSpPr>
          <p:nvPr>
            <p:ph type="sldNum" sz="quarter" idx="12"/>
          </p:nvPr>
        </p:nvSpPr>
        <p:spPr/>
        <p:txBody>
          <a:bodyPr/>
          <a:lstStyle/>
          <a:p>
            <a:fld id="{A6346EE4-3835-4CE6-9942-A19829EF1D7F}" type="slidenum">
              <a:rPr lang="en-GB" smtClean="0"/>
              <a:t>‹#›</a:t>
            </a:fld>
            <a:endParaRPr lang="en-GB"/>
          </a:p>
        </p:txBody>
      </p:sp>
    </p:spTree>
    <p:extLst>
      <p:ext uri="{BB962C8B-B14F-4D97-AF65-F5344CB8AC3E}">
        <p14:creationId xmlns:p14="http://schemas.microsoft.com/office/powerpoint/2010/main" val="321455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D93354-F624-4B10-B799-23CE27C34D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62F45F-890A-44F9-8462-4968B9EFE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D72524-EA5A-49BB-A705-601D2F0A6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157DF-972C-420B-98A3-DA31DA02DACA}" type="datetimeFigureOut">
              <a:rPr lang="en-GB" smtClean="0"/>
              <a:t>11/03/2019</a:t>
            </a:fld>
            <a:endParaRPr lang="en-GB"/>
          </a:p>
        </p:txBody>
      </p:sp>
      <p:sp>
        <p:nvSpPr>
          <p:cNvPr id="5" name="Footer Placeholder 4">
            <a:extLst>
              <a:ext uri="{FF2B5EF4-FFF2-40B4-BE49-F238E27FC236}">
                <a16:creationId xmlns:a16="http://schemas.microsoft.com/office/drawing/2014/main" id="{26FECE8F-450E-442A-B146-FDA4DF8C43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6D942C-1663-4C21-8EF2-AB5C32504A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46EE4-3835-4CE6-9942-A19829EF1D7F}" type="slidenum">
              <a:rPr lang="en-GB" smtClean="0"/>
              <a:t>‹#›</a:t>
            </a:fld>
            <a:endParaRPr lang="en-GB"/>
          </a:p>
        </p:txBody>
      </p:sp>
    </p:spTree>
    <p:extLst>
      <p:ext uri="{BB962C8B-B14F-4D97-AF65-F5344CB8AC3E}">
        <p14:creationId xmlns:p14="http://schemas.microsoft.com/office/powerpoint/2010/main" val="164167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Tree>
    <p:extLst>
      <p:ext uri="{BB962C8B-B14F-4D97-AF65-F5344CB8AC3E}">
        <p14:creationId xmlns:p14="http://schemas.microsoft.com/office/powerpoint/2010/main" val="3484134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2431435"/>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Heaven is for those who</a:t>
            </a:r>
          </a:p>
          <a:p>
            <a:pPr algn="ctr">
              <a:spcBef>
                <a:spcPts val="800"/>
              </a:spcBef>
              <a:spcAft>
                <a:spcPts val="200"/>
              </a:spcAft>
            </a:pPr>
            <a:r>
              <a:rPr lang="en-GB" sz="3200" b="1" dirty="0">
                <a:solidFill>
                  <a:srgbClr val="44546A"/>
                </a:solidFill>
                <a:latin typeface="Calibri" panose="020F0502020204030204" pitchFamily="34" charset="0"/>
                <a:ea typeface="Times New Roman" panose="02020603050405020304" pitchFamily="18" charset="0"/>
                <a:cs typeface="Times New Roman" panose="02020603050405020304" pitchFamily="18" charset="0"/>
              </a:rPr>
              <a:t>c</a:t>
            </a: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all on his name</a:t>
            </a:r>
          </a:p>
          <a:p>
            <a:endParaRPr lang="en-GB" sz="2600" i="1" dirty="0"/>
          </a:p>
          <a:p>
            <a:r>
              <a:rPr lang="en-GB" sz="2600" i="1" dirty="0"/>
              <a:t>Everyone who calls on the name of the Lord will be saved.</a:t>
            </a:r>
            <a:r>
              <a:rPr lang="en-GB" sz="2600" dirty="0"/>
              <a:t> (Romans 10:13)</a:t>
            </a:r>
          </a:p>
          <a:p>
            <a:endParaRPr lang="en-GB" sz="2600" i="1" dirty="0"/>
          </a:p>
        </p:txBody>
      </p:sp>
      <p:pic>
        <p:nvPicPr>
          <p:cNvPr id="4" name="Picture 3">
            <a:extLst>
              <a:ext uri="{FF2B5EF4-FFF2-40B4-BE49-F238E27FC236}">
                <a16:creationId xmlns:a16="http://schemas.microsoft.com/office/drawing/2014/main" id="{FE195E70-3FCF-4A15-B3E9-DA742512CD8A}"/>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1789231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2831544"/>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Heaven is for those who</a:t>
            </a:r>
          </a:p>
          <a:p>
            <a:pPr algn="ctr">
              <a:spcBef>
                <a:spcPts val="800"/>
              </a:spcBef>
              <a:spcAft>
                <a:spcPts val="200"/>
              </a:spcAft>
            </a:pPr>
            <a:r>
              <a:rPr lang="en-GB" sz="3200" b="1" dirty="0">
                <a:solidFill>
                  <a:srgbClr val="44546A"/>
                </a:solidFill>
                <a:latin typeface="Calibri" panose="020F0502020204030204" pitchFamily="34" charset="0"/>
                <a:ea typeface="Times New Roman" panose="02020603050405020304" pitchFamily="18" charset="0"/>
                <a:cs typeface="Times New Roman" panose="02020603050405020304" pitchFamily="18" charset="0"/>
              </a:rPr>
              <a:t>speak out their belief</a:t>
            </a:r>
            <a:endPar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2600" i="1" dirty="0"/>
          </a:p>
          <a:p>
            <a:r>
              <a:rPr lang="en-GB" sz="2600" i="1" dirty="0"/>
              <a:t>If you declare with your mouth, ‘Jesus is Lord,’ and believe in your heart that God raised him from the dead, you will be saved.</a:t>
            </a:r>
            <a:r>
              <a:rPr lang="en-GB" sz="2600" dirty="0"/>
              <a:t> (Romans 10:9)</a:t>
            </a:r>
          </a:p>
          <a:p>
            <a:endParaRPr lang="en-GB" sz="2600" i="1" dirty="0"/>
          </a:p>
        </p:txBody>
      </p:sp>
      <p:pic>
        <p:nvPicPr>
          <p:cNvPr id="4" name="Picture 3">
            <a:extLst>
              <a:ext uri="{FF2B5EF4-FFF2-40B4-BE49-F238E27FC236}">
                <a16:creationId xmlns:a16="http://schemas.microsoft.com/office/drawing/2014/main" id="{D0B9BC01-0CEC-4801-91FA-71F70EB11A61}"/>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22117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452227"/>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Heaven is for those who</a:t>
            </a:r>
          </a:p>
          <a:p>
            <a:pPr algn="ctr">
              <a:spcBef>
                <a:spcPts val="800"/>
              </a:spcBef>
              <a:spcAft>
                <a:spcPts val="200"/>
              </a:spcAft>
            </a:pPr>
            <a:r>
              <a:rPr lang="en-GB" sz="3200" b="1" dirty="0">
                <a:solidFill>
                  <a:srgbClr val="44546A"/>
                </a:solidFill>
                <a:latin typeface="Calibri" panose="020F0502020204030204" pitchFamily="34" charset="0"/>
                <a:ea typeface="Times New Roman" panose="02020603050405020304" pitchFamily="18" charset="0"/>
                <a:cs typeface="Times New Roman" panose="02020603050405020304" pitchFamily="18" charset="0"/>
              </a:rPr>
              <a:t>love him</a:t>
            </a:r>
          </a:p>
          <a:p>
            <a:pPr algn="ctr">
              <a:spcBef>
                <a:spcPts val="800"/>
              </a:spcBef>
              <a:spcAft>
                <a:spcPts val="200"/>
              </a:spcAft>
            </a:pPr>
            <a:endParaRPr lang="en-GB" sz="2600"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GB" sz="2600" i="1" baseline="30000" dirty="0"/>
              <a:t>9</a:t>
            </a:r>
            <a:r>
              <a:rPr lang="en-GB" sz="2600" i="1" dirty="0"/>
              <a:t> ‘What no eye has seen, what no ear has heard, and what no human mind has conceived’ – the things God has prepared for those who love him – </a:t>
            </a:r>
            <a:r>
              <a:rPr lang="en-GB" sz="2600" i="1" baseline="30000" dirty="0"/>
              <a:t>10</a:t>
            </a:r>
            <a:r>
              <a:rPr lang="en-GB" sz="2600" i="1" dirty="0"/>
              <a:t> these are the things God has revealed to us by his Spirit.</a:t>
            </a:r>
            <a:r>
              <a:rPr lang="en-GB" sz="2600" dirty="0"/>
              <a:t> (1 Corinthians 2)</a:t>
            </a:r>
          </a:p>
          <a:p>
            <a:endParaRPr lang="en-GB" sz="2600" i="1" dirty="0"/>
          </a:p>
        </p:txBody>
      </p:sp>
      <p:pic>
        <p:nvPicPr>
          <p:cNvPr id="4" name="Picture 3">
            <a:extLst>
              <a:ext uri="{FF2B5EF4-FFF2-40B4-BE49-F238E27FC236}">
                <a16:creationId xmlns:a16="http://schemas.microsoft.com/office/drawing/2014/main" id="{D2554F8F-3E1E-4CD0-A150-15D5E89C66A1}"/>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56339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011081"/>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Heaven is for when Christ returns</a:t>
            </a:r>
          </a:p>
          <a:p>
            <a:endParaRPr lang="en-GB" sz="2600" i="1" dirty="0"/>
          </a:p>
          <a:p>
            <a:r>
              <a:rPr lang="en-GB" sz="2600" i="1" baseline="30000" dirty="0"/>
              <a:t>16</a:t>
            </a:r>
            <a:r>
              <a:rPr lang="en-GB" sz="2600" i="1" dirty="0"/>
              <a:t> For the Lord himself will come down from heaven, with a loud command, with the voice of the archangel and with the trumpet call of God, and the dead in Christ will rise first. </a:t>
            </a:r>
            <a:r>
              <a:rPr lang="en-GB" sz="2600" i="1" baseline="30000" dirty="0"/>
              <a:t>17</a:t>
            </a:r>
            <a:r>
              <a:rPr lang="en-GB" sz="2600" i="1" dirty="0"/>
              <a:t> After that, we who are still alive and are left will be caught up together with them in the clouds to meet the Lord in the air. And so we will be with the Lord for ever. </a:t>
            </a:r>
            <a:r>
              <a:rPr lang="en-GB" sz="2600" dirty="0"/>
              <a:t>(1 Thessalonians 4)</a:t>
            </a:r>
            <a:endParaRPr lang="en-GB" sz="2600" i="1" dirty="0"/>
          </a:p>
        </p:txBody>
      </p:sp>
      <p:pic>
        <p:nvPicPr>
          <p:cNvPr id="5" name="Picture 4">
            <a:extLst>
              <a:ext uri="{FF2B5EF4-FFF2-40B4-BE49-F238E27FC236}">
                <a16:creationId xmlns:a16="http://schemas.microsoft.com/office/drawing/2014/main" id="{53D2438E-2B91-4A83-8158-A4FD7D08803C}"/>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32097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
        <p:nvSpPr>
          <p:cNvPr id="4" name="Rectangle 3">
            <a:extLst>
              <a:ext uri="{FF2B5EF4-FFF2-40B4-BE49-F238E27FC236}">
                <a16:creationId xmlns:a16="http://schemas.microsoft.com/office/drawing/2014/main" id="{7BC2D0B7-5404-4410-ACD8-95726AB3B014}"/>
              </a:ext>
            </a:extLst>
          </p:cNvPr>
          <p:cNvSpPr/>
          <p:nvPr/>
        </p:nvSpPr>
        <p:spPr>
          <a:xfrm>
            <a:off x="749926" y="-4132"/>
            <a:ext cx="11649077" cy="6463308"/>
          </a:xfrm>
          <a:prstGeom prst="rect">
            <a:avLst/>
          </a:prstGeom>
          <a:noFill/>
        </p:spPr>
        <p:txBody>
          <a:bodyPr wrap="square" lIns="91440" tIns="45720" rIns="91440" bIns="45720">
            <a:spAutoFit/>
          </a:bodyPr>
          <a:lstStyle/>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The truth</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about</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Eternity</a:t>
            </a:r>
          </a:p>
        </p:txBody>
      </p:sp>
    </p:spTree>
    <p:extLst>
      <p:ext uri="{BB962C8B-B14F-4D97-AF65-F5344CB8AC3E}">
        <p14:creationId xmlns:p14="http://schemas.microsoft.com/office/powerpoint/2010/main" val="2366077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0" y="401058"/>
            <a:ext cx="11649077" cy="1446550"/>
          </a:xfrm>
          <a:prstGeom prst="rect">
            <a:avLst/>
          </a:prstGeom>
          <a:noFill/>
          <a:ln>
            <a:solidFill>
              <a:srgbClr val="D8CDBA"/>
            </a:solidFill>
          </a:ln>
        </p:spPr>
        <p:txBody>
          <a:bodyPr wrap="square" lIns="91440" tIns="45720" rIns="91440" bIns="45720">
            <a:spAutoFit/>
          </a:bodyPr>
          <a:lstStyle/>
          <a:p>
            <a:pPr algn="ctr"/>
            <a:r>
              <a:rPr lang="en-US" sz="8800" b="1" spc="50" dirty="0">
                <a:ln w="0">
                  <a:solidFill>
                    <a:schemeClr val="bg1">
                      <a:lumMod val="75000"/>
                    </a:schemeClr>
                  </a:solidFill>
                </a:ln>
                <a:solidFill>
                  <a:srgbClr val="D8CDBA"/>
                </a:solidFill>
                <a:effectLst>
                  <a:innerShdw blurRad="63500" dist="50800" dir="13500000">
                    <a:srgbClr val="000000">
                      <a:alpha val="50000"/>
                    </a:srgbClr>
                  </a:innerShdw>
                </a:effectLst>
              </a:rPr>
              <a:t>Paradise &amp; Hades </a:t>
            </a:r>
          </a:p>
        </p:txBody>
      </p:sp>
      <p:sp>
        <p:nvSpPr>
          <p:cNvPr id="3" name="Rectangle 2">
            <a:extLst>
              <a:ext uri="{FF2B5EF4-FFF2-40B4-BE49-F238E27FC236}">
                <a16:creationId xmlns:a16="http://schemas.microsoft.com/office/drawing/2014/main" id="{69F31C6C-1D58-4577-97DB-D2AB1982C4E2}"/>
              </a:ext>
            </a:extLst>
          </p:cNvPr>
          <p:cNvSpPr/>
          <p:nvPr/>
        </p:nvSpPr>
        <p:spPr>
          <a:xfrm>
            <a:off x="271459" y="2782669"/>
            <a:ext cx="11649077" cy="1292662"/>
          </a:xfrm>
          <a:prstGeom prst="rect">
            <a:avLst/>
          </a:prstGeom>
        </p:spPr>
        <p:txBody>
          <a:bodyPr wrap="square">
            <a:spAutoFit/>
          </a:bodyPr>
          <a:lstStyle/>
          <a:p>
            <a:r>
              <a:rPr lang="en-GB" sz="2600" i="1" dirty="0"/>
              <a:t>Jesus answered him, ‘Truly I tell you, today you will be with me in paradise.’</a:t>
            </a:r>
          </a:p>
          <a:p>
            <a:r>
              <a:rPr lang="en-GB" sz="2600" dirty="0"/>
              <a:t>(Luke 23:43)</a:t>
            </a:r>
            <a:endParaRPr lang="en-GB" sz="2600" i="1" dirty="0"/>
          </a:p>
          <a:p>
            <a:endParaRPr lang="en-GB" sz="2600" i="1" dirty="0"/>
          </a:p>
        </p:txBody>
      </p:sp>
      <p:sp>
        <p:nvSpPr>
          <p:cNvPr id="4" name="TextBox 3">
            <a:extLst>
              <a:ext uri="{FF2B5EF4-FFF2-40B4-BE49-F238E27FC236}">
                <a16:creationId xmlns:a16="http://schemas.microsoft.com/office/drawing/2014/main" id="{DC1ED017-0D42-4024-BE5D-B5D3574364A7}"/>
              </a:ext>
            </a:extLst>
          </p:cNvPr>
          <p:cNvSpPr txBox="1"/>
          <p:nvPr/>
        </p:nvSpPr>
        <p:spPr>
          <a:xfrm>
            <a:off x="271459" y="4517950"/>
            <a:ext cx="11649077" cy="1938992"/>
          </a:xfrm>
          <a:prstGeom prst="rect">
            <a:avLst/>
          </a:prstGeom>
          <a:noFill/>
        </p:spPr>
        <p:txBody>
          <a:bodyPr wrap="square" rtlCol="0">
            <a:spAutoFit/>
          </a:bodyPr>
          <a:lstStyle/>
          <a:p>
            <a:r>
              <a:rPr lang="en-GB" sz="2400" dirty="0">
                <a:solidFill>
                  <a:schemeClr val="accent1">
                    <a:lumMod val="50000"/>
                  </a:schemeClr>
                </a:solidFill>
              </a:rPr>
              <a:t>By the time of Jesus the word ‘paradise’ had come to refer to the realm of the righteous dead awaiting the resurrection of the body. It was sometimes called ‘Abraham’s side’.</a:t>
            </a:r>
          </a:p>
          <a:p>
            <a:endParaRPr lang="en-GB" sz="2400" dirty="0">
              <a:solidFill>
                <a:schemeClr val="accent1">
                  <a:lumMod val="50000"/>
                </a:schemeClr>
              </a:solidFill>
            </a:endParaRPr>
          </a:p>
          <a:p>
            <a:r>
              <a:rPr lang="en-GB" sz="2400" dirty="0">
                <a:solidFill>
                  <a:schemeClr val="accent1">
                    <a:lumMod val="50000"/>
                  </a:schemeClr>
                </a:solidFill>
              </a:rPr>
              <a:t>Although he or she has not yet been resurrected, the believer enjoys immediate bliss at the moment of death. </a:t>
            </a:r>
          </a:p>
        </p:txBody>
      </p:sp>
      <p:pic>
        <p:nvPicPr>
          <p:cNvPr id="5" name="Picture 4">
            <a:extLst>
              <a:ext uri="{FF2B5EF4-FFF2-40B4-BE49-F238E27FC236}">
                <a16:creationId xmlns:a16="http://schemas.microsoft.com/office/drawing/2014/main" id="{A78D0248-6E42-4A41-B5DC-A0B90C764984}"/>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615882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31C6C-1D58-4577-97DB-D2AB1982C4E2}"/>
              </a:ext>
            </a:extLst>
          </p:cNvPr>
          <p:cNvSpPr/>
          <p:nvPr/>
        </p:nvSpPr>
        <p:spPr>
          <a:xfrm>
            <a:off x="271459" y="2782669"/>
            <a:ext cx="11649077" cy="1292662"/>
          </a:xfrm>
          <a:prstGeom prst="rect">
            <a:avLst/>
          </a:prstGeom>
        </p:spPr>
        <p:txBody>
          <a:bodyPr wrap="square">
            <a:spAutoFit/>
          </a:bodyPr>
          <a:lstStyle/>
          <a:p>
            <a:r>
              <a:rPr lang="en-GB" sz="2600" i="1" dirty="0"/>
              <a:t>In Hades, where he was in torment, he looked up and saw Abraham far away.</a:t>
            </a:r>
          </a:p>
          <a:p>
            <a:r>
              <a:rPr lang="en-GB" sz="2600" dirty="0"/>
              <a:t>(Luke 16:23)</a:t>
            </a:r>
            <a:endParaRPr lang="en-GB" sz="2600" i="1" dirty="0"/>
          </a:p>
          <a:p>
            <a:endParaRPr lang="en-GB" sz="2600" i="1" dirty="0"/>
          </a:p>
        </p:txBody>
      </p:sp>
      <p:sp>
        <p:nvSpPr>
          <p:cNvPr id="4" name="TextBox 3">
            <a:extLst>
              <a:ext uri="{FF2B5EF4-FFF2-40B4-BE49-F238E27FC236}">
                <a16:creationId xmlns:a16="http://schemas.microsoft.com/office/drawing/2014/main" id="{DC1ED017-0D42-4024-BE5D-B5D3574364A7}"/>
              </a:ext>
            </a:extLst>
          </p:cNvPr>
          <p:cNvSpPr txBox="1"/>
          <p:nvPr/>
        </p:nvSpPr>
        <p:spPr>
          <a:xfrm>
            <a:off x="271459" y="4517950"/>
            <a:ext cx="11649077" cy="1938992"/>
          </a:xfrm>
          <a:prstGeom prst="rect">
            <a:avLst/>
          </a:prstGeom>
          <a:noFill/>
        </p:spPr>
        <p:txBody>
          <a:bodyPr wrap="square" rtlCol="0">
            <a:spAutoFit/>
          </a:bodyPr>
          <a:lstStyle/>
          <a:p>
            <a:r>
              <a:rPr lang="en-GB" sz="2400" dirty="0">
                <a:solidFill>
                  <a:schemeClr val="accent1">
                    <a:lumMod val="50000"/>
                  </a:schemeClr>
                </a:solidFill>
              </a:rPr>
              <a:t>The term ‘hades’ can refer to the place of all the dead (i.e. both believers and non-believers) as they await the resurrection but is often used to refer to the realm of the ungodly dead.</a:t>
            </a:r>
          </a:p>
          <a:p>
            <a:endParaRPr lang="en-GB" sz="2400" dirty="0">
              <a:solidFill>
                <a:schemeClr val="accent1">
                  <a:lumMod val="50000"/>
                </a:schemeClr>
              </a:solidFill>
            </a:endParaRPr>
          </a:p>
          <a:p>
            <a:r>
              <a:rPr lang="en-GB" sz="2400" dirty="0">
                <a:solidFill>
                  <a:schemeClr val="accent1">
                    <a:lumMod val="50000"/>
                  </a:schemeClr>
                </a:solidFill>
              </a:rPr>
              <a:t>The story of the rich man and Lazarus makes it clear that even before the resurrection there are different realms for those who have died.</a:t>
            </a:r>
          </a:p>
        </p:txBody>
      </p:sp>
      <p:sp>
        <p:nvSpPr>
          <p:cNvPr id="6" name="Rectangle 5">
            <a:extLst>
              <a:ext uri="{FF2B5EF4-FFF2-40B4-BE49-F238E27FC236}">
                <a16:creationId xmlns:a16="http://schemas.microsoft.com/office/drawing/2014/main" id="{168DE902-EBB4-4AE1-A80D-86ADE843ABFC}"/>
              </a:ext>
            </a:extLst>
          </p:cNvPr>
          <p:cNvSpPr/>
          <p:nvPr/>
        </p:nvSpPr>
        <p:spPr>
          <a:xfrm>
            <a:off x="271460" y="401058"/>
            <a:ext cx="11649077" cy="1446550"/>
          </a:xfrm>
          <a:prstGeom prst="rect">
            <a:avLst/>
          </a:prstGeom>
          <a:noFill/>
          <a:ln>
            <a:solidFill>
              <a:srgbClr val="D8CDBA"/>
            </a:solidFill>
          </a:ln>
        </p:spPr>
        <p:txBody>
          <a:bodyPr wrap="square" lIns="91440" tIns="45720" rIns="91440" bIns="45720">
            <a:spAutoFit/>
          </a:bodyPr>
          <a:lstStyle/>
          <a:p>
            <a:pPr algn="ctr"/>
            <a:r>
              <a:rPr lang="en-US" sz="8800" b="1" spc="50" dirty="0">
                <a:ln w="0">
                  <a:solidFill>
                    <a:schemeClr val="bg1">
                      <a:lumMod val="75000"/>
                    </a:schemeClr>
                  </a:solidFill>
                </a:ln>
                <a:solidFill>
                  <a:srgbClr val="D8CDBA"/>
                </a:solidFill>
                <a:effectLst>
                  <a:innerShdw blurRad="63500" dist="50800" dir="13500000">
                    <a:srgbClr val="000000">
                      <a:alpha val="50000"/>
                    </a:srgbClr>
                  </a:innerShdw>
                </a:effectLst>
              </a:rPr>
              <a:t>Paradise &amp; Hades </a:t>
            </a:r>
          </a:p>
        </p:txBody>
      </p:sp>
      <p:pic>
        <p:nvPicPr>
          <p:cNvPr id="7" name="Picture 6">
            <a:extLst>
              <a:ext uri="{FF2B5EF4-FFF2-40B4-BE49-F238E27FC236}">
                <a16:creationId xmlns:a16="http://schemas.microsoft.com/office/drawing/2014/main" id="{187EF605-3E60-465E-8FCD-FA30E640BE0E}"/>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09960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
        <p:nvSpPr>
          <p:cNvPr id="4" name="Rectangle 3">
            <a:extLst>
              <a:ext uri="{FF2B5EF4-FFF2-40B4-BE49-F238E27FC236}">
                <a16:creationId xmlns:a16="http://schemas.microsoft.com/office/drawing/2014/main" id="{7BC2D0B7-5404-4410-ACD8-95726AB3B014}"/>
              </a:ext>
            </a:extLst>
          </p:cNvPr>
          <p:cNvSpPr/>
          <p:nvPr/>
        </p:nvSpPr>
        <p:spPr>
          <a:xfrm>
            <a:off x="749926" y="-4132"/>
            <a:ext cx="11649077" cy="6463308"/>
          </a:xfrm>
          <a:prstGeom prst="rect">
            <a:avLst/>
          </a:prstGeom>
          <a:noFill/>
        </p:spPr>
        <p:txBody>
          <a:bodyPr wrap="square" lIns="91440" tIns="45720" rIns="91440" bIns="45720">
            <a:spAutoFit/>
          </a:bodyPr>
          <a:lstStyle/>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The truth</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about</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Eternity</a:t>
            </a:r>
          </a:p>
        </p:txBody>
      </p:sp>
    </p:spTree>
    <p:extLst>
      <p:ext uri="{BB962C8B-B14F-4D97-AF65-F5344CB8AC3E}">
        <p14:creationId xmlns:p14="http://schemas.microsoft.com/office/powerpoint/2010/main" val="1429255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solidFill>
                  <a:schemeClr val="tx1">
                    <a:lumMod val="95000"/>
                    <a:lumOff val="5000"/>
                  </a:schemeClr>
                </a:solidFill>
                <a:effectLst>
                  <a:reflection blurRad="6350" stA="53000" endA="300" endPos="35500" dir="5400000" sy="-90000" algn="bl" rotWithShape="0"/>
                </a:effectLst>
              </a:rPr>
              <a:t>HELL</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4791055"/>
          </a:xfrm>
          <a:prstGeom prst="rect">
            <a:avLst/>
          </a:prstGeom>
        </p:spPr>
        <p:txBody>
          <a:bodyPr wrap="square">
            <a:spAutoFit/>
          </a:bodyPr>
          <a:lstStyle/>
          <a:p>
            <a:pPr algn="ctr">
              <a:spcBef>
                <a:spcPts val="800"/>
              </a:spcBef>
              <a:spcAft>
                <a:spcPts val="200"/>
              </a:spcAft>
            </a:pPr>
            <a:r>
              <a:rPr lang="en-GB" sz="3200" b="1" dirty="0">
                <a:solidFill>
                  <a:srgbClr val="44546A"/>
                </a:solidFill>
                <a:effectLst/>
                <a:ea typeface="Times New Roman" panose="02020603050405020304" pitchFamily="18" charset="0"/>
                <a:cs typeface="Times New Roman" panose="02020603050405020304" pitchFamily="18" charset="0"/>
              </a:rPr>
              <a:t>A place for those who are condemned at the final judgement</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spcAft>
                <a:spcPts val="0"/>
              </a:spcAft>
            </a:pPr>
            <a:r>
              <a:rPr lang="en-GB" sz="2600" i="1" dirty="0"/>
              <a:t>Whoever does not believe will be condemned. </a:t>
            </a:r>
            <a:r>
              <a:rPr lang="en-GB" sz="2600" dirty="0"/>
              <a:t>(Mark 16:16)</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spcAft>
                <a:spcPts val="0"/>
              </a:spcAft>
            </a:pPr>
            <a:r>
              <a:rPr lang="en-GB" sz="2600" i="1" dirty="0"/>
              <a:t>Whoever does not believe stands condemned already because they have not believed in the name of God’s one and only Son. </a:t>
            </a:r>
            <a:r>
              <a:rPr lang="en-GB" sz="2600" dirty="0"/>
              <a:t>(John 3:18)</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pPr>
            <a:r>
              <a:rPr lang="en-GB" sz="2600" i="1" baseline="30000" dirty="0"/>
              <a:t>28 </a:t>
            </a:r>
            <a:r>
              <a:rPr lang="en-GB" sz="2600" i="1" dirty="0"/>
              <a:t>A time is coming when all who are in their graves will hear his voice </a:t>
            </a:r>
            <a:r>
              <a:rPr lang="en-GB" sz="2600" i="1" baseline="30000" dirty="0"/>
              <a:t>29</a:t>
            </a:r>
            <a:r>
              <a:rPr lang="en-GB" sz="2600" i="1" dirty="0"/>
              <a:t> and come out – those who have done what is good will rise to live, and those who have done what is evil will rise to be condemned. </a:t>
            </a:r>
            <a:r>
              <a:rPr lang="en-GB" sz="2600" dirty="0"/>
              <a:t>(John 5)</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96426A2-454A-4C20-ADB3-60A046337F4F}"/>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41458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solidFill>
                  <a:schemeClr val="tx1">
                    <a:lumMod val="95000"/>
                    <a:lumOff val="5000"/>
                  </a:schemeClr>
                </a:solidFill>
                <a:effectLst>
                  <a:reflection blurRad="6350" stA="53000" endA="300" endPos="35500" dir="5400000" sy="-90000" algn="bl" rotWithShape="0"/>
                </a:effectLst>
              </a:rPr>
              <a:t>HELL</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4662815"/>
          </a:xfrm>
          <a:prstGeom prst="rect">
            <a:avLst/>
          </a:prstGeom>
        </p:spPr>
        <p:txBody>
          <a:bodyPr wrap="square">
            <a:spAutoFit/>
          </a:bodyPr>
          <a:lstStyle/>
          <a:p>
            <a:pPr algn="ctr">
              <a:spcBef>
                <a:spcPts val="800"/>
              </a:spcBef>
              <a:spcAft>
                <a:spcPts val="200"/>
              </a:spcAft>
            </a:pPr>
            <a:r>
              <a:rPr lang="en-GB" sz="3200" b="1" dirty="0">
                <a:solidFill>
                  <a:srgbClr val="44546A"/>
                </a:solidFill>
                <a:effectLst/>
                <a:ea typeface="Times New Roman" panose="02020603050405020304" pitchFamily="18" charset="0"/>
                <a:cs typeface="Times New Roman" panose="02020603050405020304" pitchFamily="18" charset="0"/>
              </a:rPr>
              <a:t>A place of punishment and destruction, shut out from God</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pPr>
            <a:r>
              <a:rPr lang="en-GB" sz="2600" i="1" dirty="0"/>
              <a:t>‘Then they [the unrighteous] will go away to eternal punishment.’</a:t>
            </a:r>
            <a:r>
              <a:rPr lang="en-GB" sz="2600" dirty="0"/>
              <a:t> (Matthew 25:46)</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r>
              <a:rPr lang="en-GB" sz="2600" i="1" baseline="30000" dirty="0"/>
              <a:t>8</a:t>
            </a:r>
            <a:r>
              <a:rPr lang="en-GB" sz="2600" i="1" dirty="0"/>
              <a:t> He will punish those who do not know God and do not obey the gospel of our Lord Jesus. </a:t>
            </a:r>
            <a:r>
              <a:rPr lang="en-GB" sz="2600" i="1" baseline="30000" dirty="0"/>
              <a:t>9</a:t>
            </a:r>
            <a:r>
              <a:rPr lang="en-GB" sz="2600" i="1" dirty="0"/>
              <a:t> They will be punished with everlasting destruction and shut out from the presence of the Lord and from the glory of his might. </a:t>
            </a:r>
            <a:r>
              <a:rPr lang="en-GB" sz="2600" dirty="0"/>
              <a:t>(2 Thessalonians 1)</a:t>
            </a:r>
          </a:p>
          <a:p>
            <a:endParaRPr lang="en-GB" sz="2600" dirty="0"/>
          </a:p>
          <a:p>
            <a:r>
              <a:rPr lang="en-GB" sz="2600" i="1" dirty="0"/>
              <a:t>Anyone whose name was not found written in the book of life was thrown into the lake of fire.</a:t>
            </a:r>
            <a:r>
              <a:rPr lang="en-GB" sz="2600" dirty="0"/>
              <a:t> (Revelation 20:15)</a:t>
            </a:r>
          </a:p>
          <a:p>
            <a:endParaRPr lang="en-GB" sz="2600" dirty="0"/>
          </a:p>
        </p:txBody>
      </p:sp>
      <p:pic>
        <p:nvPicPr>
          <p:cNvPr id="4" name="Picture 3">
            <a:extLst>
              <a:ext uri="{FF2B5EF4-FFF2-40B4-BE49-F238E27FC236}">
                <a16:creationId xmlns:a16="http://schemas.microsoft.com/office/drawing/2014/main" id="{3665C9D1-C7C2-4E32-9D43-916AF4544D11}"/>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84549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
        <p:nvSpPr>
          <p:cNvPr id="4" name="Rectangle 3">
            <a:extLst>
              <a:ext uri="{FF2B5EF4-FFF2-40B4-BE49-F238E27FC236}">
                <a16:creationId xmlns:a16="http://schemas.microsoft.com/office/drawing/2014/main" id="{7BC2D0B7-5404-4410-ACD8-95726AB3B014}"/>
              </a:ext>
            </a:extLst>
          </p:cNvPr>
          <p:cNvSpPr/>
          <p:nvPr/>
        </p:nvSpPr>
        <p:spPr>
          <a:xfrm>
            <a:off x="749926" y="-4132"/>
            <a:ext cx="11649077" cy="6463308"/>
          </a:xfrm>
          <a:prstGeom prst="rect">
            <a:avLst/>
          </a:prstGeom>
          <a:noFill/>
        </p:spPr>
        <p:txBody>
          <a:bodyPr wrap="square" lIns="91440" tIns="45720" rIns="91440" bIns="45720">
            <a:spAutoFit/>
          </a:bodyPr>
          <a:lstStyle/>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The truth</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about</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Eternity</a:t>
            </a:r>
          </a:p>
        </p:txBody>
      </p:sp>
    </p:spTree>
    <p:extLst>
      <p:ext uri="{BB962C8B-B14F-4D97-AF65-F5344CB8AC3E}">
        <p14:creationId xmlns:p14="http://schemas.microsoft.com/office/powerpoint/2010/main" val="2539608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1C79AE6-433A-41CC-96B2-357E7018392B}"/>
              </a:ext>
            </a:extLst>
          </p:cNvPr>
          <p:cNvSpPr/>
          <p:nvPr/>
        </p:nvSpPr>
        <p:spPr>
          <a:xfrm>
            <a:off x="513375" y="1782395"/>
            <a:ext cx="5646420" cy="3293209"/>
          </a:xfrm>
          <a:prstGeom prst="rect">
            <a:avLst/>
          </a:prstGeom>
        </p:spPr>
        <p:txBody>
          <a:bodyPr wrap="square">
            <a:spAutoFit/>
          </a:bodyPr>
          <a:lstStyle/>
          <a:p>
            <a:r>
              <a:rPr lang="en-GB" sz="2600" i="1" dirty="0">
                <a:solidFill>
                  <a:srgbClr val="D8CDBA"/>
                </a:solidFill>
              </a:rPr>
              <a:t>He [God] is patient with you, not wanting anyone to perish, but everyone to come to repentance.</a:t>
            </a:r>
            <a:r>
              <a:rPr lang="en-GB" sz="2600" dirty="0">
                <a:solidFill>
                  <a:srgbClr val="D8CDBA"/>
                </a:solidFill>
              </a:rPr>
              <a:t> (2 Peter 3:9)</a:t>
            </a:r>
          </a:p>
          <a:p>
            <a:endParaRPr lang="en-GB" sz="2600" dirty="0">
              <a:solidFill>
                <a:srgbClr val="D8CDBA"/>
              </a:solidFill>
            </a:endParaRPr>
          </a:p>
          <a:p>
            <a:r>
              <a:rPr lang="en-GB" sz="2600" i="1" baseline="30000" dirty="0">
                <a:solidFill>
                  <a:srgbClr val="D8CDBA"/>
                </a:solidFill>
              </a:rPr>
              <a:t>3</a:t>
            </a:r>
            <a:r>
              <a:rPr lang="en-GB" sz="2600" i="1" dirty="0">
                <a:solidFill>
                  <a:srgbClr val="D8CDBA"/>
                </a:solidFill>
              </a:rPr>
              <a:t> This is good, and pleases God our Saviour, </a:t>
            </a:r>
            <a:r>
              <a:rPr lang="en-GB" sz="2600" i="1" baseline="30000" dirty="0">
                <a:solidFill>
                  <a:srgbClr val="D8CDBA"/>
                </a:solidFill>
              </a:rPr>
              <a:t>4</a:t>
            </a:r>
            <a:r>
              <a:rPr lang="en-GB" sz="2600" i="1" dirty="0">
                <a:solidFill>
                  <a:srgbClr val="D8CDBA"/>
                </a:solidFill>
              </a:rPr>
              <a:t> who wants all people to be saved and to come to a knowledge of the truth. </a:t>
            </a:r>
            <a:r>
              <a:rPr lang="en-GB" sz="2600" dirty="0">
                <a:solidFill>
                  <a:srgbClr val="D8CDBA"/>
                </a:solidFill>
              </a:rPr>
              <a:t>(1 Timothy 2)</a:t>
            </a:r>
          </a:p>
        </p:txBody>
      </p:sp>
      <p:pic>
        <p:nvPicPr>
          <p:cNvPr id="8" name="Picture 7">
            <a:extLst>
              <a:ext uri="{FF2B5EF4-FFF2-40B4-BE49-F238E27FC236}">
                <a16:creationId xmlns:a16="http://schemas.microsoft.com/office/drawing/2014/main" id="{EBBD0E79-279A-40C5-A8EC-3D1CBA6452FC}"/>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Tree>
    <p:extLst>
      <p:ext uri="{BB962C8B-B14F-4D97-AF65-F5344CB8AC3E}">
        <p14:creationId xmlns:p14="http://schemas.microsoft.com/office/powerpoint/2010/main" val="2984717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
        <p:nvSpPr>
          <p:cNvPr id="2" name="TextBox 1">
            <a:extLst>
              <a:ext uri="{FF2B5EF4-FFF2-40B4-BE49-F238E27FC236}">
                <a16:creationId xmlns:a16="http://schemas.microsoft.com/office/drawing/2014/main" id="{81CEE844-DC04-409D-9F36-AAAFA7E600BA}"/>
              </a:ext>
            </a:extLst>
          </p:cNvPr>
          <p:cNvSpPr txBox="1"/>
          <p:nvPr/>
        </p:nvSpPr>
        <p:spPr>
          <a:xfrm>
            <a:off x="845127" y="982176"/>
            <a:ext cx="5098473" cy="4893647"/>
          </a:xfrm>
          <a:prstGeom prst="rect">
            <a:avLst/>
          </a:prstGeom>
          <a:noFill/>
        </p:spPr>
        <p:txBody>
          <a:bodyPr wrap="square" rtlCol="0">
            <a:spAutoFit/>
          </a:bodyPr>
          <a:lstStyle/>
          <a:p>
            <a:r>
              <a:rPr lang="en-GB" sz="2400" i="1" dirty="0">
                <a:solidFill>
                  <a:srgbClr val="D8CDBA"/>
                </a:solidFill>
              </a:rPr>
              <a:t>“Life on earth is just the dress rehearsal before the real production. You will spend far more time on the other side of death – in eternity – than you will here. Earth is the staging area, the preschool. The try out for your life in eternity. It is the practice workout before the actual game; the warm-up lap before the race begins. This life is the preparation for the next.”</a:t>
            </a:r>
          </a:p>
          <a:p>
            <a:endParaRPr lang="en-GB" sz="2400" i="1" dirty="0">
              <a:solidFill>
                <a:srgbClr val="D8CDBA"/>
              </a:solidFill>
            </a:endParaRPr>
          </a:p>
          <a:p>
            <a:r>
              <a:rPr lang="en-GB" sz="2400" dirty="0">
                <a:solidFill>
                  <a:srgbClr val="D8CDBA"/>
                </a:solidFill>
              </a:rPr>
              <a:t>(Rick Warren, The Purpose Driven Life)</a:t>
            </a:r>
          </a:p>
          <a:p>
            <a:endParaRPr lang="en-GB" sz="2400" dirty="0">
              <a:solidFill>
                <a:srgbClr val="D8CDBA"/>
              </a:solidFill>
            </a:endParaRPr>
          </a:p>
        </p:txBody>
      </p:sp>
    </p:spTree>
    <p:extLst>
      <p:ext uri="{BB962C8B-B14F-4D97-AF65-F5344CB8AC3E}">
        <p14:creationId xmlns:p14="http://schemas.microsoft.com/office/powerpoint/2010/main" val="2033503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EDE8708-1684-4F26-BBAD-806A60C96B01}"/>
              </a:ext>
            </a:extLst>
          </p:cNvPr>
          <p:cNvPicPr>
            <a:picLocks noChangeAspect="1"/>
          </p:cNvPicPr>
          <p:nvPr/>
        </p:nvPicPr>
        <p:blipFill rotWithShape="1">
          <a:blip r:embed="rId2">
            <a:extLst>
              <a:ext uri="{28A0092B-C50C-407E-A947-70E740481C1C}">
                <a14:useLocalDpi xmlns:a14="http://schemas.microsoft.com/office/drawing/2010/main" val="0"/>
              </a:ext>
            </a:extLst>
          </a:blip>
          <a:srcRect l="12795" t="1850" r="11819" b="7811"/>
          <a:stretch/>
        </p:blipFill>
        <p:spPr>
          <a:xfrm>
            <a:off x="6464595" y="-4132"/>
            <a:ext cx="5727405" cy="6863516"/>
          </a:xfrm>
          <a:prstGeom prst="rect">
            <a:avLst/>
          </a:prstGeom>
        </p:spPr>
      </p:pic>
      <p:sp>
        <p:nvSpPr>
          <p:cNvPr id="4" name="Rectangle 3">
            <a:extLst>
              <a:ext uri="{FF2B5EF4-FFF2-40B4-BE49-F238E27FC236}">
                <a16:creationId xmlns:a16="http://schemas.microsoft.com/office/drawing/2014/main" id="{7BC2D0B7-5404-4410-ACD8-95726AB3B014}"/>
              </a:ext>
            </a:extLst>
          </p:cNvPr>
          <p:cNvSpPr/>
          <p:nvPr/>
        </p:nvSpPr>
        <p:spPr>
          <a:xfrm>
            <a:off x="749926" y="-4132"/>
            <a:ext cx="11649077" cy="6463308"/>
          </a:xfrm>
          <a:prstGeom prst="rect">
            <a:avLst/>
          </a:prstGeom>
          <a:noFill/>
        </p:spPr>
        <p:txBody>
          <a:bodyPr wrap="square" lIns="91440" tIns="45720" rIns="91440" bIns="45720">
            <a:spAutoFit/>
          </a:bodyPr>
          <a:lstStyle/>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The truth</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about</a:t>
            </a:r>
          </a:p>
          <a:p>
            <a:r>
              <a:rPr lang="en-US" sz="13800" dirty="0">
                <a:ln w="0">
                  <a:solidFill>
                    <a:schemeClr val="accent4">
                      <a:lumMod val="75000"/>
                    </a:schemeClr>
                  </a:solidFill>
                </a:ln>
                <a:solidFill>
                  <a:srgbClr val="D8CDBA"/>
                </a:solidFill>
                <a:effectLst>
                  <a:reflection blurRad="6350" stA="53000" endA="300" endPos="35500" dir="5400000" sy="-90000" algn="bl" rotWithShape="0"/>
                </a:effectLst>
              </a:rPr>
              <a:t>Eternity</a:t>
            </a:r>
          </a:p>
        </p:txBody>
      </p:sp>
    </p:spTree>
    <p:extLst>
      <p:ext uri="{BB962C8B-B14F-4D97-AF65-F5344CB8AC3E}">
        <p14:creationId xmlns:p14="http://schemas.microsoft.com/office/powerpoint/2010/main" val="142951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4365298"/>
          </a:xfrm>
          <a:prstGeom prst="rect">
            <a:avLst/>
          </a:prstGeom>
        </p:spPr>
        <p:txBody>
          <a:bodyPr wrap="square">
            <a:spAutoFit/>
          </a:bodyPr>
          <a:lstStyle/>
          <a:p>
            <a:pPr algn="ctr">
              <a:spcBef>
                <a:spcPts val="800"/>
              </a:spcBef>
              <a:spcAft>
                <a:spcPts val="200"/>
              </a:spcAft>
            </a:pPr>
            <a:r>
              <a:rPr lang="en-GB" sz="3200" b="1" dirty="0">
                <a:solidFill>
                  <a:srgbClr val="44546A"/>
                </a:solidFill>
                <a:effectLst/>
                <a:ea typeface="Times New Roman" panose="02020603050405020304" pitchFamily="18" charset="0"/>
                <a:cs typeface="Times New Roman" panose="02020603050405020304" pitchFamily="18" charset="0"/>
              </a:rPr>
              <a:t>A perfect place to look forward to</a:t>
            </a: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spcAft>
                <a:spcPts val="0"/>
              </a:spcAft>
            </a:pPr>
            <a:r>
              <a:rPr lang="en-GB" sz="2600" i="1" dirty="0">
                <a:ea typeface="Calibri" panose="020F0502020204030204" pitchFamily="34" charset="0"/>
                <a:cs typeface="Times New Roman" panose="02020603050405020304" pitchFamily="18" charset="0"/>
              </a:rPr>
              <a:t>[Abraham] was looking forward to the city with foundations, whose architect and builder is God.</a:t>
            </a:r>
            <a:r>
              <a:rPr lang="en-GB" sz="2600" dirty="0">
                <a:ea typeface="Times New Roman" panose="02020603050405020304" pitchFamily="18" charset="0"/>
                <a:cs typeface="Times New Roman" panose="02020603050405020304" pitchFamily="18" charset="0"/>
              </a:rPr>
              <a:t> (Hebrews 11:10)</a:t>
            </a:r>
            <a:endParaRPr lang="en-GB" sz="2600" i="1" dirty="0">
              <a:ea typeface="Calibri" panose="020F0502020204030204" pitchFamily="34" charset="0"/>
              <a:cs typeface="Times New Roman" panose="02020603050405020304" pitchFamily="18" charset="0"/>
            </a:endParaRP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spcAft>
                <a:spcPts val="0"/>
              </a:spcAft>
            </a:pPr>
            <a:r>
              <a:rPr lang="en-GB" sz="2600" i="1" dirty="0">
                <a:ea typeface="Calibri" panose="020F0502020204030204" pitchFamily="34" charset="0"/>
                <a:cs typeface="Times New Roman" panose="02020603050405020304" pitchFamily="18" charset="0"/>
              </a:rPr>
              <a:t>Here we do not have an enduring city, but we are looking for the city that is to come.</a:t>
            </a:r>
            <a:r>
              <a:rPr lang="en-GB" sz="2600" dirty="0">
                <a:ea typeface="Times New Roman" panose="02020603050405020304" pitchFamily="18" charset="0"/>
                <a:cs typeface="Times New Roman" panose="02020603050405020304" pitchFamily="18" charset="0"/>
              </a:rPr>
              <a:t> (Hebrews 13:14)</a:t>
            </a:r>
            <a:endParaRPr lang="en-GB" sz="2600" i="1" dirty="0">
              <a:ea typeface="Calibri" panose="020F0502020204030204" pitchFamily="34" charset="0"/>
              <a:cs typeface="Times New Roman" panose="02020603050405020304" pitchFamily="18" charset="0"/>
            </a:endParaRPr>
          </a:p>
          <a:p>
            <a:pPr>
              <a:spcBef>
                <a:spcPts val="200"/>
              </a:spcBef>
              <a:spcAft>
                <a:spcPts val="0"/>
              </a:spcAft>
            </a:pPr>
            <a:endParaRPr lang="en-GB" sz="2600" i="1" dirty="0">
              <a:ea typeface="Calibri" panose="020F0502020204030204" pitchFamily="34" charset="0"/>
              <a:cs typeface="Times New Roman" panose="02020603050405020304" pitchFamily="18" charset="0"/>
            </a:endParaRPr>
          </a:p>
          <a:p>
            <a:pPr>
              <a:spcBef>
                <a:spcPts val="200"/>
              </a:spcBef>
              <a:spcAft>
                <a:spcPts val="0"/>
              </a:spcAft>
            </a:pPr>
            <a:r>
              <a:rPr lang="en-GB" sz="2600" i="1" dirty="0">
                <a:ea typeface="Calibri" panose="020F0502020204030204" pitchFamily="34" charset="0"/>
                <a:cs typeface="Times New Roman" panose="02020603050405020304" pitchFamily="18" charset="0"/>
              </a:rPr>
              <a:t>[Those who lived by faith] were longing for a better country – a heavenly one… He has prepared a city for them.</a:t>
            </a:r>
            <a:r>
              <a:rPr lang="en-GB" sz="2600" dirty="0">
                <a:ea typeface="Times New Roman" panose="02020603050405020304" pitchFamily="18" charset="0"/>
                <a:cs typeface="Times New Roman" panose="02020603050405020304" pitchFamily="18" charset="0"/>
              </a:rPr>
              <a:t> (Hebrews 11:16) </a:t>
            </a:r>
            <a:endParaRPr lang="en-GB" sz="2600" i="1" dirty="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B293F41-A5FD-49AA-9A8D-208C3404296C}"/>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836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811300"/>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We will see his glory and be like him</a:t>
            </a:r>
          </a:p>
          <a:p>
            <a:endParaRPr lang="en-GB" sz="2600" i="1" dirty="0"/>
          </a:p>
          <a:p>
            <a:r>
              <a:rPr lang="en-GB" sz="2600" i="1" dirty="0"/>
              <a:t>We shall be like him, for we shall see him as he is.</a:t>
            </a:r>
            <a:r>
              <a:rPr lang="en-GB" sz="2600" dirty="0">
                <a:solidFill>
                  <a:schemeClr val="accent1">
                    <a:lumMod val="50000"/>
                  </a:schemeClr>
                </a:solidFill>
              </a:rPr>
              <a:t> (</a:t>
            </a:r>
            <a:r>
              <a:rPr lang="en-GB" sz="2600" dirty="0"/>
              <a:t>1 John 3:2)</a:t>
            </a:r>
          </a:p>
          <a:p>
            <a:endParaRPr lang="en-GB" sz="2600" i="1" dirty="0"/>
          </a:p>
          <a:p>
            <a:r>
              <a:rPr lang="en-GB" sz="2600" i="1" baseline="30000" dirty="0"/>
              <a:t>20</a:t>
            </a:r>
            <a:r>
              <a:rPr lang="en-GB" sz="2600" i="1" dirty="0"/>
              <a:t> Our citizenship is in heaven. And we eagerly await a Saviour from there, the Lord Jesus Christ, </a:t>
            </a:r>
            <a:r>
              <a:rPr lang="en-GB" sz="2600" i="1" baseline="30000" dirty="0"/>
              <a:t>21</a:t>
            </a:r>
            <a:r>
              <a:rPr lang="en-GB" sz="2600" i="1" dirty="0"/>
              <a:t> who, by the power that enables him to bring everything under his control, will transform our lowly bodies so that they will be like his glorious body.</a:t>
            </a:r>
            <a:r>
              <a:rPr lang="en-GB" sz="2600" dirty="0">
                <a:solidFill>
                  <a:schemeClr val="accent1">
                    <a:lumMod val="50000"/>
                  </a:schemeClr>
                </a:solidFill>
              </a:rPr>
              <a:t> (</a:t>
            </a:r>
            <a:r>
              <a:rPr lang="en-GB" sz="2600" dirty="0"/>
              <a:t>Philippians 3)</a:t>
            </a:r>
          </a:p>
          <a:p>
            <a:endParaRPr lang="en-GB" sz="2600" i="1" dirty="0"/>
          </a:p>
        </p:txBody>
      </p:sp>
      <p:pic>
        <p:nvPicPr>
          <p:cNvPr id="4" name="Picture 3">
            <a:extLst>
              <a:ext uri="{FF2B5EF4-FFF2-40B4-BE49-F238E27FC236}">
                <a16:creationId xmlns:a16="http://schemas.microsoft.com/office/drawing/2014/main" id="{DB3BEFD3-FED5-4DDF-9C77-3F76E4622CB4}"/>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39022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2210862"/>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We will receive incredible new bodies</a:t>
            </a:r>
          </a:p>
          <a:p>
            <a:endParaRPr lang="en-GB" sz="2600" i="1" dirty="0"/>
          </a:p>
          <a:p>
            <a:r>
              <a:rPr lang="en-GB" sz="2600" i="1" dirty="0"/>
              <a:t>For we know that if the earthly tent we live in is destroyed, we have a building from God, an eternal house in heaven, not built by human hands.</a:t>
            </a:r>
            <a:r>
              <a:rPr lang="en-GB" sz="2600" dirty="0"/>
              <a:t> (2 Corinthians 5:1)</a:t>
            </a:r>
          </a:p>
          <a:p>
            <a:endParaRPr lang="en-GB" sz="2600" i="1" dirty="0"/>
          </a:p>
        </p:txBody>
      </p:sp>
      <p:pic>
        <p:nvPicPr>
          <p:cNvPr id="4" name="Picture 3">
            <a:extLst>
              <a:ext uri="{FF2B5EF4-FFF2-40B4-BE49-F238E27FC236}">
                <a16:creationId xmlns:a16="http://schemas.microsoft.com/office/drawing/2014/main" id="{617DF397-505B-4FBE-A11A-9CDCB94BCAE5}"/>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91639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011081"/>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We will receive incredible new bodies</a:t>
            </a:r>
          </a:p>
          <a:p>
            <a:endParaRPr lang="en-GB" sz="2600" i="1" dirty="0"/>
          </a:p>
          <a:p>
            <a:r>
              <a:rPr lang="en-GB" sz="2600" i="1" baseline="30000" dirty="0"/>
              <a:t>35</a:t>
            </a:r>
            <a:r>
              <a:rPr lang="en-GB" sz="2600" i="1" dirty="0"/>
              <a:t> But someone will ask, ‘How are the dead raised? With what kind of body will they come?’ </a:t>
            </a:r>
            <a:r>
              <a:rPr lang="en-GB" sz="2600" i="1" baseline="30000" dirty="0"/>
              <a:t>36</a:t>
            </a:r>
            <a:r>
              <a:rPr lang="en-GB" sz="2600" i="1" dirty="0"/>
              <a:t> How foolish! What you sow does not come to life unless it dies. </a:t>
            </a:r>
            <a:r>
              <a:rPr lang="en-GB" sz="2600" i="1" baseline="30000" dirty="0"/>
              <a:t>37</a:t>
            </a:r>
            <a:r>
              <a:rPr lang="en-GB" sz="2600" i="1" dirty="0"/>
              <a:t> When you sow, you do not plant the body that will be, but just a seed, perhaps of wheat or of something else… </a:t>
            </a:r>
            <a:r>
              <a:rPr lang="en-GB" sz="2600" dirty="0"/>
              <a:t>(1 Corinthians 15)</a:t>
            </a:r>
          </a:p>
          <a:p>
            <a:endParaRPr lang="en-GB" sz="2600" i="1" dirty="0"/>
          </a:p>
        </p:txBody>
      </p:sp>
      <p:pic>
        <p:nvPicPr>
          <p:cNvPr id="5" name="Picture 4">
            <a:extLst>
              <a:ext uri="{FF2B5EF4-FFF2-40B4-BE49-F238E27FC236}">
                <a16:creationId xmlns:a16="http://schemas.microsoft.com/office/drawing/2014/main" id="{CB86DE73-729A-44FB-AF44-2AAB3E3D4CC8}"/>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125643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011081"/>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We will receive incredible new bodies</a:t>
            </a:r>
          </a:p>
          <a:p>
            <a:endParaRPr lang="en-GB" sz="2600" i="1" dirty="0"/>
          </a:p>
          <a:p>
            <a:r>
              <a:rPr lang="en-GB" sz="2600" i="1" baseline="30000" dirty="0"/>
              <a:t>40</a:t>
            </a:r>
            <a:r>
              <a:rPr lang="en-GB" sz="2600" i="1" dirty="0"/>
              <a:t> There are also heavenly bodies and there are earthly bodies; but the splendour of the heavenly bodies is one kind, and the splendour of the earthly bodies is another.</a:t>
            </a:r>
          </a:p>
          <a:p>
            <a:r>
              <a:rPr lang="en-GB" sz="2600" i="1" baseline="30000" dirty="0"/>
              <a:t>41</a:t>
            </a:r>
            <a:r>
              <a:rPr lang="en-GB" sz="2600" i="1" dirty="0"/>
              <a:t> The sun has one kind of splendour, the moon another and the stars another; and star differs from star in splendour.</a:t>
            </a:r>
            <a:r>
              <a:rPr lang="en-GB" sz="2600" dirty="0"/>
              <a:t> (1 Corinthians 15)</a:t>
            </a:r>
          </a:p>
          <a:p>
            <a:endParaRPr lang="en-GB" sz="2600" i="1" dirty="0"/>
          </a:p>
        </p:txBody>
      </p:sp>
      <p:pic>
        <p:nvPicPr>
          <p:cNvPr id="5" name="Picture 4">
            <a:extLst>
              <a:ext uri="{FF2B5EF4-FFF2-40B4-BE49-F238E27FC236}">
                <a16:creationId xmlns:a16="http://schemas.microsoft.com/office/drawing/2014/main" id="{1B42C74E-E34D-4BAB-B9BA-6CF7A551AD7F}"/>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363589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011081"/>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We will receive incredible new bodies</a:t>
            </a:r>
          </a:p>
          <a:p>
            <a:endParaRPr lang="en-GB" sz="2600" dirty="0">
              <a:solidFill>
                <a:schemeClr val="accent1">
                  <a:lumMod val="50000"/>
                </a:schemeClr>
              </a:solidFill>
            </a:endParaRPr>
          </a:p>
          <a:p>
            <a:r>
              <a:rPr lang="en-GB" sz="2600" i="1" baseline="30000" dirty="0"/>
              <a:t>42</a:t>
            </a:r>
            <a:r>
              <a:rPr lang="en-GB" sz="2600" i="1" dirty="0"/>
              <a:t> So will it be with the resurrection of the dead. The body that is sown is perishable, it is raised imperishable; </a:t>
            </a:r>
            <a:r>
              <a:rPr lang="en-GB" sz="2600" i="1" baseline="30000" dirty="0"/>
              <a:t>43</a:t>
            </a:r>
            <a:r>
              <a:rPr lang="en-GB" sz="2600" i="1" dirty="0"/>
              <a:t> it is sown in dishonour, it is raised in glory; it is sown in weakness, it is raised in power; </a:t>
            </a:r>
            <a:r>
              <a:rPr lang="en-GB" sz="2600" i="1" baseline="30000" dirty="0"/>
              <a:t>44</a:t>
            </a:r>
            <a:r>
              <a:rPr lang="en-GB" sz="2600" i="1" dirty="0"/>
              <a:t> it is sown a natural body, it is raised a spiritual body.</a:t>
            </a:r>
            <a:r>
              <a:rPr lang="en-GB" sz="2600" dirty="0"/>
              <a:t> (1 Corinthians 15)</a:t>
            </a:r>
          </a:p>
          <a:p>
            <a:endParaRPr lang="en-GB" sz="2600" i="1" dirty="0"/>
          </a:p>
        </p:txBody>
      </p:sp>
      <p:pic>
        <p:nvPicPr>
          <p:cNvPr id="5" name="Picture 4">
            <a:extLst>
              <a:ext uri="{FF2B5EF4-FFF2-40B4-BE49-F238E27FC236}">
                <a16:creationId xmlns:a16="http://schemas.microsoft.com/office/drawing/2014/main" id="{C183BA43-5E30-4F13-AB3B-30C962BAA880}"/>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296026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9BE4C4-A562-4AC1-B0D2-CAFA96B2D495}"/>
              </a:ext>
            </a:extLst>
          </p:cNvPr>
          <p:cNvSpPr/>
          <p:nvPr/>
        </p:nvSpPr>
        <p:spPr>
          <a:xfrm>
            <a:off x="271461" y="0"/>
            <a:ext cx="11649077" cy="2215991"/>
          </a:xfrm>
          <a:prstGeom prst="rect">
            <a:avLst/>
          </a:prstGeom>
          <a:noFill/>
        </p:spPr>
        <p:txBody>
          <a:bodyPr wrap="square" lIns="91440" tIns="45720" rIns="91440" bIns="45720">
            <a:spAutoFit/>
          </a:bodyPr>
          <a:lstStyle/>
          <a:p>
            <a:pPr algn="ctr"/>
            <a:r>
              <a:rPr lang="en-US" sz="13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HEAVEN</a:t>
            </a:r>
          </a:p>
        </p:txBody>
      </p:sp>
      <p:sp>
        <p:nvSpPr>
          <p:cNvPr id="3" name="Rectangle 2">
            <a:extLst>
              <a:ext uri="{FF2B5EF4-FFF2-40B4-BE49-F238E27FC236}">
                <a16:creationId xmlns:a16="http://schemas.microsoft.com/office/drawing/2014/main" id="{69F31C6C-1D58-4577-97DB-D2AB1982C4E2}"/>
              </a:ext>
            </a:extLst>
          </p:cNvPr>
          <p:cNvSpPr/>
          <p:nvPr/>
        </p:nvSpPr>
        <p:spPr>
          <a:xfrm>
            <a:off x="271461" y="2088832"/>
            <a:ext cx="11649077" cy="3231654"/>
          </a:xfrm>
          <a:prstGeom prst="rect">
            <a:avLst/>
          </a:prstGeom>
        </p:spPr>
        <p:txBody>
          <a:bodyPr wrap="square">
            <a:spAutoFit/>
          </a:bodyPr>
          <a:lstStyle/>
          <a:p>
            <a:pPr algn="ctr">
              <a:spcBef>
                <a:spcPts val="800"/>
              </a:spcBef>
              <a:spcAft>
                <a:spcPts val="200"/>
              </a:spcAft>
            </a:pPr>
            <a:r>
              <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rPr>
              <a:t>Heaven is for those who</a:t>
            </a:r>
          </a:p>
          <a:p>
            <a:pPr algn="ctr">
              <a:spcBef>
                <a:spcPts val="800"/>
              </a:spcBef>
              <a:spcAft>
                <a:spcPts val="200"/>
              </a:spcAft>
            </a:pPr>
            <a:r>
              <a:rPr lang="en-GB" sz="3200" b="1" dirty="0">
                <a:solidFill>
                  <a:srgbClr val="44546A"/>
                </a:solidFill>
                <a:latin typeface="Calibri" panose="020F0502020204030204" pitchFamily="34" charset="0"/>
                <a:ea typeface="Times New Roman" panose="02020603050405020304" pitchFamily="18" charset="0"/>
                <a:cs typeface="Times New Roman" panose="02020603050405020304" pitchFamily="18" charset="0"/>
              </a:rPr>
              <a:t>believe in Jesus</a:t>
            </a:r>
            <a:endParaRPr lang="en-GB" sz="3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2600" i="1" dirty="0"/>
          </a:p>
          <a:p>
            <a:r>
              <a:rPr lang="en-GB" sz="2600" i="1" dirty="0"/>
              <a:t>Very truly I tell you, the one who believes has eternal life.</a:t>
            </a:r>
            <a:r>
              <a:rPr lang="en-GB" sz="2600" dirty="0"/>
              <a:t> (John 6:47)</a:t>
            </a:r>
          </a:p>
          <a:p>
            <a:endParaRPr lang="en-GB" sz="2600" i="1" dirty="0"/>
          </a:p>
          <a:p>
            <a:r>
              <a:rPr lang="en-GB" sz="2600" i="1" dirty="0"/>
              <a:t>Believe in the Lord Jesus, and you will be saved.</a:t>
            </a:r>
            <a:r>
              <a:rPr lang="en-GB" sz="2600" dirty="0"/>
              <a:t> (Acts 16:31)</a:t>
            </a:r>
          </a:p>
          <a:p>
            <a:endParaRPr lang="en-GB" sz="2600" i="1" dirty="0"/>
          </a:p>
        </p:txBody>
      </p:sp>
      <p:pic>
        <p:nvPicPr>
          <p:cNvPr id="4" name="Picture 3">
            <a:extLst>
              <a:ext uri="{FF2B5EF4-FFF2-40B4-BE49-F238E27FC236}">
                <a16:creationId xmlns:a16="http://schemas.microsoft.com/office/drawing/2014/main" id="{6DE670F4-EECE-40FE-A6BE-8990082A2759}"/>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344" b="91504" l="0" r="89941">
                        <a14:foregroundMark x1="42188" y1="46387" x2="42188" y2="46387"/>
                        <a14:foregroundMark x1="43262" y1="22754" x2="43262" y2="22754"/>
                        <a14:foregroundMark x1="50195" y1="8789" x2="50195" y2="8789"/>
                        <a14:foregroundMark x1="83496" y1="54492" x2="83496" y2="54492"/>
                        <a14:foregroundMark x1="21777" y1="37305" x2="21777" y2="37305"/>
                        <a14:foregroundMark x1="16406" y1="48535" x2="16406" y2="48535"/>
                        <a14:foregroundMark x1="20215" y1="66797" x2="20215" y2="66797"/>
                        <a14:foregroundMark x1="21777" y1="71680" x2="49707" y2="88281"/>
                        <a14:foregroundMark x1="33105" y1="82910" x2="33105" y2="82910"/>
                        <a14:foregroundMark x1="28223" y1="80273" x2="28223" y2="80273"/>
                        <a14:foregroundMark x1="80859" y1="69531" x2="80859" y2="69531"/>
                        <a14:foregroundMark x1="63086" y1="56055" x2="63086" y2="56055"/>
                        <a14:foregroundMark x1="61523" y1="48535" x2="61523" y2="48535"/>
                        <a14:foregroundMark x1="34668" y1="64648" x2="34668" y2="64648"/>
                        <a14:foregroundMark x1="54004" y1="50195" x2="54004" y2="50195"/>
                        <a14:foregroundMark x1="46973" y1="37305" x2="46973" y2="37305"/>
                        <a14:foregroundMark x1="28223" y1="29785" x2="28223" y2="29785"/>
                        <a14:foregroundMark x1="69531" y1="29199" x2="69531" y2="29199"/>
                        <a14:foregroundMark x1="64746" y1="25488" x2="64746" y2="25488"/>
                        <a14:foregroundMark x1="49707" y1="18457" x2="49707" y2="18457"/>
                        <a14:foregroundMark x1="49707" y1="16309" x2="49707" y2="16309"/>
                        <a14:foregroundMark x1="44922" y1="7227" x2="44922" y2="7227"/>
                        <a14:foregroundMark x1="54492" y1="12598" x2="54492" y2="12598"/>
                        <a14:foregroundMark x1="21289" y1="73828" x2="21289" y2="73828"/>
                        <a14:foregroundMark x1="20215" y1="74316" x2="20215" y2="74316"/>
                        <a14:foregroundMark x1="23438" y1="78125" x2="23438" y2="78125"/>
                        <a14:backgroundMark x1="26074" y1="15820" x2="26074" y2="15820"/>
                        <a14:backgroundMark x1="71680" y1="12012" x2="71680" y2="12012"/>
                        <a14:backgroundMark x1="78711" y1="87207" x2="78711" y2="87207"/>
                        <a14:backgroundMark x1="22852" y1="86719" x2="22852" y2="86719"/>
                      </a14:backgroundRemoval>
                    </a14:imgEffect>
                    <a14:imgEffect>
                      <a14:brightnessContrast bright="40000" contrast="40000"/>
                    </a14:imgEffect>
                  </a14:imgLayer>
                </a14:imgProps>
              </a:ext>
              <a:ext uri="{28A0092B-C50C-407E-A947-70E740481C1C}">
                <a14:useLocalDpi xmlns:a14="http://schemas.microsoft.com/office/drawing/2010/main" val="0"/>
              </a:ext>
            </a:extLst>
          </a:blip>
          <a:srcRect l="12795" t="1850" r="11819" b="7811"/>
          <a:stretch/>
        </p:blipFill>
        <p:spPr>
          <a:xfrm>
            <a:off x="10587015" y="325310"/>
            <a:ext cx="1333523" cy="1598046"/>
          </a:xfrm>
          <a:prstGeom prst="rect">
            <a:avLst/>
          </a:prstGeom>
        </p:spPr>
      </p:pic>
    </p:spTree>
    <p:extLst>
      <p:ext uri="{BB962C8B-B14F-4D97-AF65-F5344CB8AC3E}">
        <p14:creationId xmlns:p14="http://schemas.microsoft.com/office/powerpoint/2010/main" val="838444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TotalTime>
  <Words>1258</Words>
  <Application>Microsoft Office PowerPoint</Application>
  <PresentationFormat>Widescreen</PresentationFormat>
  <Paragraphs>103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Petts</dc:creator>
  <cp:lastModifiedBy>Jonathan Petts</cp:lastModifiedBy>
  <cp:revision>30</cp:revision>
  <dcterms:created xsi:type="dcterms:W3CDTF">2019-03-07T12:27:50Z</dcterms:created>
  <dcterms:modified xsi:type="dcterms:W3CDTF">2019-03-11T11:00:18Z</dcterms:modified>
</cp:coreProperties>
</file>