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7" r:id="rId2"/>
    <p:sldId id="256" r:id="rId3"/>
    <p:sldId id="257" r:id="rId4"/>
    <p:sldId id="281" r:id="rId5"/>
    <p:sldId id="283" r:id="rId6"/>
    <p:sldId id="258" r:id="rId7"/>
    <p:sldId id="259" r:id="rId8"/>
    <p:sldId id="260" r:id="rId9"/>
    <p:sldId id="261" r:id="rId10"/>
    <p:sldId id="262" r:id="rId11"/>
    <p:sldId id="274" r:id="rId12"/>
    <p:sldId id="275" r:id="rId13"/>
    <p:sldId id="263" r:id="rId14"/>
    <p:sldId id="264" r:id="rId15"/>
    <p:sldId id="265" r:id="rId16"/>
    <p:sldId id="273" r:id="rId17"/>
    <p:sldId id="266" r:id="rId18"/>
    <p:sldId id="267" r:id="rId19"/>
    <p:sldId id="268" r:id="rId20"/>
    <p:sldId id="269" r:id="rId21"/>
    <p:sldId id="270" r:id="rId22"/>
    <p:sldId id="271" r:id="rId23"/>
    <p:sldId id="276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4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FA64C-4096-4694-ABC0-326902A4CF00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1AF91-680F-472D-AA36-51061D8EDF2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A44D9-4AD8-4A29-BB9A-34A579700F65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A24B1-FACF-4DB3-AF68-87C6DBECDA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505EC4C-6556-4F56-9574-16571DF1C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643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of all nations,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u="sng" dirty="0">
                <a:latin typeface="Corbel" pitchFamily="34" charset="0"/>
              </a:rPr>
              <a:t>Then Jesus came to them and said, ‘All authority in heaven and on earth has been given to me.</a:t>
            </a:r>
            <a:r>
              <a:rPr lang="en-GB" sz="2400" dirty="0">
                <a:latin typeface="Corbel" pitchFamily="34" charset="0"/>
              </a:rPr>
              <a:t>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of all nations,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1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Jesus’ authority is supreme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u="sng" dirty="0">
                <a:latin typeface="Corbel" pitchFamily="34" charset="0"/>
              </a:rPr>
              <a:t>Therefore</a:t>
            </a:r>
            <a:r>
              <a:rPr lang="en-GB" sz="2400" dirty="0">
                <a:latin typeface="Corbel" pitchFamily="34" charset="0"/>
              </a:rPr>
              <a:t> go and make disciples of all nations,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2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Jesus’ authority is the basis and foundation of our work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</a:t>
            </a:r>
            <a:r>
              <a:rPr lang="en-GB" sz="2400" u="sng" dirty="0">
                <a:latin typeface="Corbel" pitchFamily="34" charset="0"/>
              </a:rPr>
              <a:t> go and make disciples</a:t>
            </a:r>
            <a:r>
              <a:rPr lang="en-GB" sz="2400" dirty="0">
                <a:latin typeface="Corbel" pitchFamily="34" charset="0"/>
              </a:rPr>
              <a:t> of all nations,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3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We will make disciples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</a:t>
            </a:r>
            <a:r>
              <a:rPr lang="en-GB" sz="2400" u="sng" dirty="0">
                <a:latin typeface="Corbel" pitchFamily="34" charset="0"/>
              </a:rPr>
              <a:t>of all nations</a:t>
            </a:r>
            <a:r>
              <a:rPr lang="en-GB" sz="2400" dirty="0">
                <a:latin typeface="Corbel" pitchFamily="34" charset="0"/>
              </a:rPr>
              <a:t>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4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No one will be excluded from our efforts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of all nations, </a:t>
            </a:r>
            <a:r>
              <a:rPr lang="en-GB" sz="2400" u="sng" dirty="0">
                <a:latin typeface="Corbel" pitchFamily="34" charset="0"/>
              </a:rPr>
              <a:t>baptising them</a:t>
            </a:r>
            <a:r>
              <a:rPr lang="en-GB" sz="2400" dirty="0">
                <a:latin typeface="Corbel" pitchFamily="34" charset="0"/>
              </a:rPr>
              <a:t>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5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We uphold baptism as a command of Jesus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of all nations, baptising them </a:t>
            </a:r>
            <a:r>
              <a:rPr lang="en-GB" sz="2400" u="sng" dirty="0">
                <a:latin typeface="Corbel" pitchFamily="34" charset="0"/>
              </a:rPr>
              <a:t>in the name of the Father and of the Son and of the Holy Spirit</a:t>
            </a:r>
            <a:r>
              <a:rPr lang="en-GB" sz="2400" dirty="0">
                <a:latin typeface="Corbel" pitchFamily="34" charset="0"/>
              </a:rPr>
              <a:t>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6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We believe in the Trinity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of all nations,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</a:t>
            </a:r>
            <a:r>
              <a:rPr lang="en-GB" sz="2400" u="sng" baseline="30000" dirty="0">
                <a:latin typeface="Corbel" pitchFamily="34" charset="0"/>
              </a:rPr>
              <a:t> </a:t>
            </a:r>
            <a:r>
              <a:rPr lang="en-GB" sz="2400" u="sng" dirty="0">
                <a:latin typeface="Corbel" pitchFamily="34" charset="0"/>
              </a:rPr>
              <a:t>and teaching them to obey </a:t>
            </a:r>
            <a:r>
              <a:rPr lang="en-GB" sz="2400" dirty="0">
                <a:latin typeface="Corbel" pitchFamily="34" charset="0"/>
              </a:rPr>
              <a:t>everything I have commanded you.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7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We will not just teach, we will teach disciples to obey Jesus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of all nations,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</a:t>
            </a:r>
            <a:r>
              <a:rPr lang="en-GB" sz="2400" u="sng" dirty="0">
                <a:latin typeface="Corbel" pitchFamily="34" charset="0"/>
              </a:rPr>
              <a:t>everything I have commanded you</a:t>
            </a:r>
            <a:r>
              <a:rPr lang="en-GB" sz="2400" dirty="0">
                <a:latin typeface="Corbel" pitchFamily="34" charset="0"/>
              </a:rPr>
              <a:t>. And surely I am with you always,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8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Our teaching must be Christ-centred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9788DC-8FEC-4340-AC53-DDA87D4DE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FA1CAAB-F939-403B-AA5C-2C78F5BC3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289" y="3986030"/>
            <a:ext cx="2865418" cy="79520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193A1B-06DD-4D0B-A391-00253BCB9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180" y="3060093"/>
            <a:ext cx="6497637" cy="7939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CF0BDC4-B7C7-4184-8A08-C2BDDD7CA2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022" y="2132856"/>
            <a:ext cx="5985955" cy="79310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of all nations,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</a:t>
            </a:r>
            <a:r>
              <a:rPr lang="en-GB" sz="2400" u="sng" dirty="0">
                <a:latin typeface="Corbel" pitchFamily="34" charset="0"/>
              </a:rPr>
              <a:t>And surely I am with you always</a:t>
            </a:r>
            <a:r>
              <a:rPr lang="en-GB" sz="2400" dirty="0">
                <a:latin typeface="Corbel" pitchFamily="34" charset="0"/>
              </a:rPr>
              <a:t>, to the very end of the age.’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9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We are not alone: Jesus is with us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6341"/>
            <a:ext cx="37444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Then Jesus came to them and said, ‘All authority in heaven and on earth has been given to me.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Therefore go and make disciples of all nations, baptising them in the name of the Father and of the Son and of the Holy Spirit,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dirty="0">
                <a:latin typeface="Corbel" pitchFamily="34" charset="0"/>
              </a:rPr>
              <a:t>and teaching them to obey everything I have commanded you. And surely I am with you always, </a:t>
            </a:r>
            <a:r>
              <a:rPr lang="en-GB" sz="2400" u="sng" dirty="0">
                <a:latin typeface="Corbel" pitchFamily="34" charset="0"/>
              </a:rPr>
              <a:t>to the very end of the age.</a:t>
            </a:r>
            <a:r>
              <a:rPr lang="en-GB" sz="2400" dirty="0">
                <a:latin typeface="Corbel" pitchFamily="34" charset="0"/>
              </a:rPr>
              <a:t>’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499992" y="1556792"/>
            <a:ext cx="4248472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= 10 =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We will not stop until Christ comes again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409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 Values of an inside out church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8296" y="6444044"/>
            <a:ext cx="193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Matthew 28:18-20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23528" y="1124744"/>
            <a:ext cx="8496944" cy="5184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Jesus’ authority is supreme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Jesus’ authority is the basis and foundation of our work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We will make disciples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No one will be excluded from our efforts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We uphold baptism as a command of Jesus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We believe in the Trinity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We will not just teach, we will teach disciples to obey Jesus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Our teaching must be Christ-centred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We are not alone: Jesus is with us</a:t>
            </a:r>
          </a:p>
          <a:p>
            <a:pPr marL="457200" lvl="0" indent="-457200" algn="ctr"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We will not stop until Christ comes again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 result for the4points  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04973"/>
            <a:ext cx="9144000" cy="3496235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BD330EB-DCB5-45A9-8D07-DD0CAF4DC4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CAD1F1-1A02-4555-9EB2-B4010A05AA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45" y="1267743"/>
            <a:ext cx="3268555" cy="4330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214BF8-2FFA-4046-AD2E-5E62AF11AA34}"/>
              </a:ext>
            </a:extLst>
          </p:cNvPr>
          <p:cNvSpPr txBox="1"/>
          <p:nvPr/>
        </p:nvSpPr>
        <p:spPr>
          <a:xfrm>
            <a:off x="4204880" y="5301208"/>
            <a:ext cx="7342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Pray</a:t>
            </a:r>
          </a:p>
          <a:p>
            <a:pPr algn="ctr"/>
            <a:r>
              <a:rPr lang="en-GB" dirty="0"/>
              <a:t>Listen</a:t>
            </a:r>
          </a:p>
          <a:p>
            <a:pPr algn="ctr"/>
            <a:r>
              <a:rPr lang="en-GB" dirty="0"/>
              <a:t>Obey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9788DC-8FEC-4340-AC53-DDA87D4DE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FA1CAAB-F939-403B-AA5C-2C78F5BC3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289" y="3986030"/>
            <a:ext cx="2865418" cy="79520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193A1B-06DD-4D0B-A391-00253BCB9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180" y="3060093"/>
            <a:ext cx="6497637" cy="7939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CF0BDC4-B7C7-4184-8A08-C2BDDD7CA2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022" y="2132856"/>
            <a:ext cx="5985955" cy="79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00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529F8-4411-4AC8-BF4B-4C2C93D4D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5C33AE9-98CF-49D3-8042-01DFA8F3FA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45" y="1267743"/>
            <a:ext cx="3268555" cy="433065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41509ADF-DEAF-44C3-8915-9FACFEF0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1027" y="1820862"/>
            <a:ext cx="4824536" cy="2539256"/>
          </a:xfrm>
        </p:spPr>
        <p:txBody>
          <a:bodyPr>
            <a:noAutofit/>
          </a:bodyPr>
          <a:lstStyle/>
          <a:p>
            <a:r>
              <a:rPr lang="en-GB" sz="2400" dirty="0"/>
              <a:t>Keeping it simple, let’s just say for now that if we were to peer inside a functioning church, we should find a community that: 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2529F8-4411-4AC8-BF4B-4C2C93D4D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5C33AE9-98CF-49D3-8042-01DFA8F3FA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45" y="1267743"/>
            <a:ext cx="3268555" cy="43306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437E58F-78DE-42D1-971E-EEEA0E2D8457}"/>
              </a:ext>
            </a:extLst>
          </p:cNvPr>
          <p:cNvSpPr/>
          <p:nvPr/>
        </p:nvSpPr>
        <p:spPr>
          <a:xfrm>
            <a:off x="4788024" y="3491539"/>
            <a:ext cx="3571875" cy="1737157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Loves God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Loves people</a:t>
            </a:r>
          </a:p>
        </p:txBody>
      </p:sp>
    </p:spTree>
    <p:extLst>
      <p:ext uri="{BB962C8B-B14F-4D97-AF65-F5344CB8AC3E}">
        <p14:creationId xmlns:p14="http://schemas.microsoft.com/office/powerpoint/2010/main" val="149901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529F8-4411-4AC8-BF4B-4C2C93D4D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5C33AE9-98CF-49D3-8042-01DFA8F3FA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45" y="1267743"/>
            <a:ext cx="3268555" cy="43306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437E58F-78DE-42D1-971E-EEEA0E2D8457}"/>
              </a:ext>
            </a:extLst>
          </p:cNvPr>
          <p:cNvSpPr/>
          <p:nvPr/>
        </p:nvSpPr>
        <p:spPr>
          <a:xfrm>
            <a:off x="4788024" y="3491539"/>
            <a:ext cx="3571875" cy="1737157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Loves God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Loves people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2F2E498-1208-4A8B-9A74-C191D686FA20}"/>
              </a:ext>
            </a:extLst>
          </p:cNvPr>
          <p:cNvSpPr txBox="1">
            <a:spLocks/>
          </p:cNvSpPr>
          <p:nvPr/>
        </p:nvSpPr>
        <p:spPr>
          <a:xfrm>
            <a:off x="4031027" y="5228696"/>
            <a:ext cx="4824536" cy="12696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/>
              <a:t>What if we could just turn those two elements inside out?</a:t>
            </a:r>
          </a:p>
        </p:txBody>
      </p:sp>
    </p:spTree>
    <p:extLst>
      <p:ext uri="{BB962C8B-B14F-4D97-AF65-F5344CB8AC3E}">
        <p14:creationId xmlns:p14="http://schemas.microsoft.com/office/powerpoint/2010/main" val="251810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916832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>
                <a:latin typeface="Corbel" pitchFamily="34" charset="0"/>
              </a:rPr>
              <a:t>17 </a:t>
            </a:r>
            <a:r>
              <a:rPr lang="en-GB" sz="2400" dirty="0">
                <a:latin typeface="Corbel" pitchFamily="34" charset="0"/>
              </a:rPr>
              <a:t>Then the high priest and all his associates, who were members of the party of the Sadducees, were filled with jealousy. </a:t>
            </a:r>
            <a:r>
              <a:rPr lang="en-GB" sz="2400" baseline="30000" dirty="0">
                <a:latin typeface="Corbel" pitchFamily="34" charset="0"/>
              </a:rPr>
              <a:t>18 </a:t>
            </a:r>
            <a:r>
              <a:rPr lang="en-GB" sz="2400" dirty="0">
                <a:latin typeface="Corbel" pitchFamily="34" charset="0"/>
              </a:rPr>
              <a:t>They arrested the apostles and put them in the public jail. </a:t>
            </a:r>
            <a:r>
              <a:rPr lang="en-GB" sz="2400" baseline="30000" dirty="0">
                <a:latin typeface="Corbel" pitchFamily="34" charset="0"/>
              </a:rPr>
              <a:t>19 </a:t>
            </a:r>
            <a:r>
              <a:rPr lang="en-GB" sz="2400" dirty="0">
                <a:latin typeface="Corbel" pitchFamily="34" charset="0"/>
              </a:rPr>
              <a:t>But during the night an angel of the Lord opened the doors of the jail and brought them out. </a:t>
            </a:r>
            <a:r>
              <a:rPr lang="en-GB" sz="2400" baseline="30000" dirty="0">
                <a:latin typeface="Corbel" pitchFamily="34" charset="0"/>
              </a:rPr>
              <a:t>20 </a:t>
            </a:r>
            <a:r>
              <a:rPr lang="en-GB" sz="2400" u="sng" dirty="0">
                <a:latin typeface="Corbel" pitchFamily="34" charset="0"/>
              </a:rPr>
              <a:t>‘Go, stand in the temple courts,’ he said, ‘and tell the people all about this new life.’</a:t>
            </a:r>
          </a:p>
          <a:p>
            <a:endParaRPr lang="en-GB" sz="2400" dirty="0">
              <a:latin typeface="Corbel" pitchFamily="34" charset="0"/>
            </a:endParaRPr>
          </a:p>
          <a:p>
            <a:r>
              <a:rPr lang="en-GB" sz="2400" baseline="30000" dirty="0">
                <a:latin typeface="Corbel" pitchFamily="34" charset="0"/>
              </a:rPr>
              <a:t>21 </a:t>
            </a:r>
            <a:r>
              <a:rPr lang="en-GB" sz="2400" dirty="0">
                <a:latin typeface="Corbel" pitchFamily="34" charset="0"/>
              </a:rPr>
              <a:t>At daybreak they entered the temple courts, as they had been told, and began to teach the people.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68344" y="6453336"/>
            <a:ext cx="1353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Acts 5:17-28</a:t>
            </a:r>
            <a:endParaRPr kumimoji="0" lang="en-GB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8A6420-2E5B-4AE4-83C3-61AC4595D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0E10C-7AB3-4317-8CF5-F4AE9DD89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45" y="1267743"/>
            <a:ext cx="3268555" cy="4330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916832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When the high priest and his associates arrived, they called together the Sanhedrin – the full assembly of the elders of Israel – and sent to the jail for the apostles. </a:t>
            </a:r>
            <a:r>
              <a:rPr lang="en-GB" sz="2400" baseline="30000" dirty="0"/>
              <a:t>22 </a:t>
            </a:r>
            <a:r>
              <a:rPr lang="en-GB" sz="2400" dirty="0"/>
              <a:t>But on arriving at the jail, the officers did not find them there. So they went back and reported, </a:t>
            </a:r>
            <a:r>
              <a:rPr lang="en-GB" sz="2400" baseline="30000" dirty="0"/>
              <a:t>23 </a:t>
            </a:r>
            <a:r>
              <a:rPr lang="en-GB" sz="2400" dirty="0"/>
              <a:t>‘We found the jail securely locked, with the guards standing at the doors; but when we opened them, we found no one inside.’ </a:t>
            </a:r>
            <a:r>
              <a:rPr lang="en-GB" sz="2400" baseline="30000" dirty="0"/>
              <a:t>24 </a:t>
            </a:r>
            <a:r>
              <a:rPr lang="en-GB" sz="2400" dirty="0"/>
              <a:t>On hearing this report, the captain of the temple guard and the chief priests were at a loss, wondering what this might lead to.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68344" y="6453336"/>
            <a:ext cx="1353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Acts 5:17-28</a:t>
            </a:r>
            <a:endParaRPr kumimoji="0" lang="en-GB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457FA7-F871-4A82-93A0-A1B56AC1D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991B88-07B7-4443-86B6-A2CC52ED5C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45" y="1267743"/>
            <a:ext cx="3268555" cy="4330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916832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aseline="30000" dirty="0"/>
              <a:t>25 </a:t>
            </a:r>
            <a:r>
              <a:rPr lang="en-GB" sz="2400" dirty="0"/>
              <a:t>Then someone came and said, ‘Look! The men you put in jail are standing in the temple courts teaching the people.’ </a:t>
            </a:r>
            <a:r>
              <a:rPr lang="en-GB" sz="2400" baseline="30000" dirty="0"/>
              <a:t>26 </a:t>
            </a:r>
            <a:r>
              <a:rPr lang="en-GB" sz="2400" dirty="0"/>
              <a:t>At that, the captain went with his officers and brought the apostles. They did not use force, because they feared that the people would stone them.</a:t>
            </a:r>
          </a:p>
          <a:p>
            <a:endParaRPr lang="en-GB" sz="2400" dirty="0"/>
          </a:p>
          <a:p>
            <a:r>
              <a:rPr lang="en-GB" sz="2400" baseline="30000" dirty="0"/>
              <a:t>27 </a:t>
            </a:r>
            <a:r>
              <a:rPr lang="en-GB" sz="2400" dirty="0"/>
              <a:t>The apostles were brought in and made to appear before the Sanhedrin to be questioned by the high priest. </a:t>
            </a:r>
            <a:r>
              <a:rPr lang="en-GB" sz="2400" baseline="30000" dirty="0"/>
              <a:t>28 </a:t>
            </a:r>
            <a:r>
              <a:rPr lang="en-GB" sz="2400" dirty="0"/>
              <a:t>‘We gave you strict orders not to teach in this name,’ he said. ‘Yet </a:t>
            </a:r>
            <a:r>
              <a:rPr lang="en-GB" sz="2400" u="sng" dirty="0"/>
              <a:t>you have filled Jerusalem with your teaching</a:t>
            </a:r>
            <a:r>
              <a:rPr lang="en-GB" sz="2400" dirty="0"/>
              <a:t> and are determined to make us guilty of this man’s blood.’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68344" y="6453336"/>
            <a:ext cx="1353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Acts 5:17-28</a:t>
            </a:r>
            <a:endParaRPr kumimoji="0" lang="en-GB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413220-DFBB-4D25-9277-5A442C5B3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ADA2D2-055B-4C21-A488-4BE403C788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45" y="1267743"/>
            <a:ext cx="3268555" cy="4330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2019612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/>
              <a:t>We are to go where people will listen, and preach the whole message:</a:t>
            </a:r>
          </a:p>
          <a:p>
            <a:pPr marL="457200" indent="-457200">
              <a:buAutoNum type="arabicPeriod"/>
            </a:pPr>
            <a:endParaRPr lang="en-GB" sz="2400" dirty="0"/>
          </a:p>
          <a:p>
            <a:pPr marL="457200" indent="-457200"/>
            <a:r>
              <a:rPr lang="en-GB" sz="2400" dirty="0"/>
              <a:t>	</a:t>
            </a:r>
            <a:r>
              <a:rPr lang="en-GB" sz="2400" i="1" dirty="0"/>
              <a:t>‘Go, stand in the temple courts,’ he said, ‘and tell the people all about this new life.’ (v20)</a:t>
            </a:r>
          </a:p>
          <a:p>
            <a:pPr marL="457200" indent="-457200"/>
            <a:endParaRPr lang="en-GB" sz="2400" i="1" dirty="0"/>
          </a:p>
          <a:p>
            <a:pPr marL="457200" indent="-457200"/>
            <a:endParaRPr lang="en-GB" sz="2400" i="1" dirty="0"/>
          </a:p>
          <a:p>
            <a:pPr marL="457200" indent="-457200">
              <a:buFont typeface="+mj-lt"/>
              <a:buAutoNum type="arabicPeriod" startAt="2"/>
            </a:pPr>
            <a:r>
              <a:rPr lang="en-GB" sz="2400" dirty="0"/>
              <a:t>Imagine being accused of filling Brixham with the Gospel!</a:t>
            </a:r>
          </a:p>
          <a:p>
            <a:pPr marL="457200" indent="-457200">
              <a:buFont typeface="+mj-lt"/>
              <a:buAutoNum type="arabicPeriod" startAt="2"/>
            </a:pPr>
            <a:endParaRPr lang="en-GB" sz="2400" i="1" dirty="0"/>
          </a:p>
          <a:p>
            <a:pPr marL="457200" indent="-457200"/>
            <a:r>
              <a:rPr lang="en-GB" sz="2400" i="1" dirty="0"/>
              <a:t>	 “You have filled Jerusalem with your teaching.”  (v28)</a:t>
            </a:r>
          </a:p>
          <a:p>
            <a:pPr marL="457200" indent="-457200">
              <a:buFont typeface="+mj-lt"/>
              <a:buAutoNum type="arabicPeriod" startAt="2"/>
            </a:pPr>
            <a:endParaRPr lang="en-GB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42D92E-0EA4-49D2-AD3E-C53B13768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74"/>
            <a:ext cx="9144000" cy="12338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A104A4-3935-4A30-8EA9-970EECAFAC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45" y="1267743"/>
            <a:ext cx="3268555" cy="4330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</TotalTime>
  <Words>395</Words>
  <Application>Microsoft Office PowerPoint</Application>
  <PresentationFormat>On-screen Show (4:3)</PresentationFormat>
  <Paragraphs>105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Corbel</vt:lpstr>
      <vt:lpstr>Office Theme</vt:lpstr>
      <vt:lpstr>PowerPoint Presentation</vt:lpstr>
      <vt:lpstr>PowerPoint Presentation</vt:lpstr>
      <vt:lpstr>PowerPoint Presentation</vt:lpstr>
      <vt:lpstr>Keeping it simple, let’s just say for now that if we were to peer inside a functioning church, we should find a community that: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10 Values of an inside out church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Out</dc:title>
  <dc:creator>Jon Petts</dc:creator>
  <cp:lastModifiedBy>Jonathan Petts</cp:lastModifiedBy>
  <cp:revision>13</cp:revision>
  <dcterms:created xsi:type="dcterms:W3CDTF">2017-11-13T14:12:16Z</dcterms:created>
  <dcterms:modified xsi:type="dcterms:W3CDTF">2018-11-12T10:58:26Z</dcterms:modified>
</cp:coreProperties>
</file>