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300" r:id="rId3"/>
    <p:sldId id="298" r:id="rId4"/>
    <p:sldId id="260" r:id="rId5"/>
    <p:sldId id="261" r:id="rId6"/>
    <p:sldId id="262" r:id="rId7"/>
    <p:sldId id="263" r:id="rId8"/>
    <p:sldId id="267" r:id="rId9"/>
    <p:sldId id="264" r:id="rId10"/>
    <p:sldId id="259" r:id="rId11"/>
    <p:sldId id="25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1" r:id="rId35"/>
    <p:sldId id="293" r:id="rId36"/>
    <p:sldId id="294" r:id="rId37"/>
    <p:sldId id="295" r:id="rId38"/>
    <p:sldId id="296" r:id="rId39"/>
    <p:sldId id="297"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9277" autoAdjust="0"/>
  </p:normalViewPr>
  <p:slideViewPr>
    <p:cSldViewPr>
      <p:cViewPr>
        <p:scale>
          <a:sx n="70" d="100"/>
          <a:sy n="70" d="100"/>
        </p:scale>
        <p:origin x="-1416" y="-1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47"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Petts" userId="5dd4f9a4c1668749" providerId="LiveId" clId="{51E6CCBC-D1BA-2D43-A3D2-FB8486C45663}"/>
    <pc:docChg chg="undo custSel addSld modSld sldOrd">
      <pc:chgData name="Jonathan Petts" userId="5dd4f9a4c1668749" providerId="LiveId" clId="{51E6CCBC-D1BA-2D43-A3D2-FB8486C45663}" dt="2018-04-28T07:30:55.204" v="78" actId="20577"/>
      <pc:docMkLst>
        <pc:docMk/>
      </pc:docMkLst>
      <pc:sldChg chg="addSp delSp">
        <pc:chgData name="Jonathan Petts" userId="5dd4f9a4c1668749" providerId="LiveId" clId="{51E6CCBC-D1BA-2D43-A3D2-FB8486C45663}" dt="2018-04-28T07:26:10.480" v="1" actId="139"/>
        <pc:sldMkLst>
          <pc:docMk/>
          <pc:sldMk cId="0" sldId="260"/>
        </pc:sldMkLst>
        <pc:spChg chg="add del">
          <ac:chgData name="Jonathan Petts" userId="5dd4f9a4c1668749" providerId="LiveId" clId="{51E6CCBC-D1BA-2D43-A3D2-FB8486C45663}" dt="2018-04-28T07:26:10.480" v="1" actId="139"/>
          <ac:spMkLst>
            <pc:docMk/>
            <pc:sldMk cId="0" sldId="260"/>
            <ac:spMk id="2" creationId="{B6F2B9F2-C931-DB4B-AC32-A4E784C2F01B}"/>
          </ac:spMkLst>
        </pc:spChg>
      </pc:sldChg>
      <pc:sldChg chg="addSp new ord">
        <pc:chgData name="Jonathan Petts" userId="5dd4f9a4c1668749" providerId="LiveId" clId="{51E6CCBC-D1BA-2D43-A3D2-FB8486C45663}" dt="2018-04-28T07:27:50.929" v="4" actId="22"/>
        <pc:sldMkLst>
          <pc:docMk/>
          <pc:sldMk cId="3829800978" sldId="298"/>
        </pc:sldMkLst>
        <pc:spChg chg="add">
          <ac:chgData name="Jonathan Petts" userId="5dd4f9a4c1668749" providerId="LiveId" clId="{51E6CCBC-D1BA-2D43-A3D2-FB8486C45663}" dt="2018-04-28T07:27:50.929" v="4" actId="22"/>
          <ac:spMkLst>
            <pc:docMk/>
            <pc:sldMk cId="3829800978" sldId="298"/>
            <ac:spMk id="3" creationId="{75D808F3-E346-554D-9B33-CF56481EC42D}"/>
          </ac:spMkLst>
        </pc:spChg>
      </pc:sldChg>
      <pc:sldChg chg="addSp delSp modSp new mod ord modClrScheme chgLayout">
        <pc:chgData name="Jonathan Petts" userId="5dd4f9a4c1668749" providerId="LiveId" clId="{51E6CCBC-D1BA-2D43-A3D2-FB8486C45663}" dt="2018-04-28T07:30:18.198" v="51" actId="1076"/>
        <pc:sldMkLst>
          <pc:docMk/>
          <pc:sldMk cId="3904719648" sldId="299"/>
        </pc:sldMkLst>
        <pc:spChg chg="add del">
          <ac:chgData name="Jonathan Petts" userId="5dd4f9a4c1668749" providerId="LiveId" clId="{51E6CCBC-D1BA-2D43-A3D2-FB8486C45663}" dt="2018-04-28T07:28:37.427" v="8" actId="478"/>
          <ac:spMkLst>
            <pc:docMk/>
            <pc:sldMk cId="3904719648" sldId="299"/>
            <ac:spMk id="2" creationId="{BFC40CB2-600F-D946-B101-AE08444BE9E8}"/>
          </ac:spMkLst>
        </pc:spChg>
        <pc:spChg chg="add mod">
          <ac:chgData name="Jonathan Petts" userId="5dd4f9a4c1668749" providerId="LiveId" clId="{51E6CCBC-D1BA-2D43-A3D2-FB8486C45663}" dt="2018-04-28T07:30:18.198" v="51" actId="1076"/>
          <ac:spMkLst>
            <pc:docMk/>
            <pc:sldMk cId="3904719648" sldId="299"/>
            <ac:spMk id="4" creationId="{52405333-D03E-2E47-823E-8DD69E18224F}"/>
          </ac:spMkLst>
        </pc:spChg>
      </pc:sldChg>
      <pc:sldChg chg="modSp add">
        <pc:chgData name="Jonathan Petts" userId="5dd4f9a4c1668749" providerId="LiveId" clId="{51E6CCBC-D1BA-2D43-A3D2-FB8486C45663}" dt="2018-04-28T07:30:55.204" v="78" actId="20577"/>
        <pc:sldMkLst>
          <pc:docMk/>
          <pc:sldMk cId="1015283897" sldId="300"/>
        </pc:sldMkLst>
        <pc:spChg chg="mod">
          <ac:chgData name="Jonathan Petts" userId="5dd4f9a4c1668749" providerId="LiveId" clId="{51E6CCBC-D1BA-2D43-A3D2-FB8486C45663}" dt="2018-04-28T07:30:55.204" v="78" actId="20577"/>
          <ac:spMkLst>
            <pc:docMk/>
            <pc:sldMk cId="1015283897" sldId="300"/>
            <ac:spMk id="4" creationId="{52405333-D03E-2E47-823E-8DD69E18224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D60A4C-D48B-4ED9-8E9F-E36C524FB396}" type="datetimeFigureOut">
              <a:rPr lang="en-GB" smtClean="0"/>
              <a:pPr/>
              <a:t>28/04/2018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F72154-89CA-4EEC-B1BD-93AD24D7F83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D60A4C-D48B-4ED9-8E9F-E36C524FB396}" type="datetimeFigureOut">
              <a:rPr lang="en-GB" smtClean="0"/>
              <a:pPr/>
              <a:t>28/04/2018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F72154-89CA-4EEC-B1BD-93AD24D7F83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D60A4C-D48B-4ED9-8E9F-E36C524FB396}" type="datetimeFigureOut">
              <a:rPr lang="en-GB" smtClean="0"/>
              <a:pPr/>
              <a:t>28/04/2018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F72154-89CA-4EEC-B1BD-93AD24D7F83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D60A4C-D48B-4ED9-8E9F-E36C524FB396}" type="datetimeFigureOut">
              <a:rPr lang="en-GB" smtClean="0"/>
              <a:pPr/>
              <a:t>28/04/2018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F72154-89CA-4EEC-B1BD-93AD24D7F83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D60A4C-D48B-4ED9-8E9F-E36C524FB396}" type="datetimeFigureOut">
              <a:rPr lang="en-GB" smtClean="0"/>
              <a:pPr/>
              <a:t>28/04/2018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F72154-89CA-4EEC-B1BD-93AD24D7F83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D60A4C-D48B-4ED9-8E9F-E36C524FB396}" type="datetimeFigureOut">
              <a:rPr lang="en-GB" smtClean="0"/>
              <a:pPr/>
              <a:t>28/04/2018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F72154-89CA-4EEC-B1BD-93AD24D7F83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D60A4C-D48B-4ED9-8E9F-E36C524FB396}" type="datetimeFigureOut">
              <a:rPr lang="en-GB" smtClean="0"/>
              <a:pPr/>
              <a:t>28/04/2018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F72154-89CA-4EEC-B1BD-93AD24D7F83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D60A4C-D48B-4ED9-8E9F-E36C524FB396}" type="datetimeFigureOut">
              <a:rPr lang="en-GB" smtClean="0"/>
              <a:pPr/>
              <a:t>28/04/2018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F72154-89CA-4EEC-B1BD-93AD24D7F83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60A4C-D48B-4ED9-8E9F-E36C524FB396}" type="datetimeFigureOut">
              <a:rPr lang="en-GB" smtClean="0"/>
              <a:pPr/>
              <a:t>28/04/2018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F72154-89CA-4EEC-B1BD-93AD24D7F83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D60A4C-D48B-4ED9-8E9F-E36C524FB396}" type="datetimeFigureOut">
              <a:rPr lang="en-GB" smtClean="0"/>
              <a:pPr/>
              <a:t>28/04/2018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F72154-89CA-4EEC-B1BD-93AD24D7F83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D60A4C-D48B-4ED9-8E9F-E36C524FB396}" type="datetimeFigureOut">
              <a:rPr lang="en-GB" smtClean="0"/>
              <a:pPr/>
              <a:t>28/04/2018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F72154-89CA-4EEC-B1BD-93AD24D7F83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9000">
              <a:schemeClr val="tx1"/>
            </a:gs>
            <a:gs pos="13000">
              <a:srgbClr val="0047FF"/>
            </a:gs>
            <a:gs pos="28000">
              <a:srgbClr val="000082"/>
            </a:gs>
            <a:gs pos="42999">
              <a:srgbClr val="0047FF"/>
            </a:gs>
            <a:gs pos="58000">
              <a:srgbClr val="000082"/>
            </a:gs>
            <a:gs pos="72000">
              <a:srgbClr val="0047FF"/>
            </a:gs>
            <a:gs pos="87000">
              <a:srgbClr val="000082"/>
            </a:gs>
            <a:gs pos="100000">
              <a:srgbClr val="0047F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60A4C-D48B-4ED9-8E9F-E36C524FB396}" type="datetimeFigureOut">
              <a:rPr lang="en-GB" smtClean="0"/>
              <a:pPr/>
              <a:t>28/04/2018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F72154-89CA-4EEC-B1BD-93AD24D7F83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52405333-D03E-2E47-823E-8DD69E18224F}"/>
              </a:ext>
            </a:extLst>
          </p:cNvPr>
          <p:cNvSpPr>
            <a:spLocks noGrp="1"/>
          </p:cNvSpPr>
          <p:nvPr>
            <p:ph type="title"/>
          </p:nvPr>
        </p:nvSpPr>
        <p:spPr>
          <a:xfrm>
            <a:off x="457200" y="2857500"/>
            <a:ext cx="8229600" cy="1143000"/>
          </a:xfrm>
        </p:spPr>
        <p:txBody>
          <a:bodyPr>
            <a:normAutofit/>
          </a:bodyPr>
          <a:lstStyle/>
          <a:p>
            <a:r>
              <a:rPr lang="en-GB" dirty="0">
                <a:solidFill>
                  <a:schemeClr val="bg1"/>
                </a:solidFill>
              </a:rPr>
              <a:t>How does it feel to be chosen?</a:t>
            </a:r>
            <a:endParaRPr lang="en-US" dirty="0">
              <a:solidFill>
                <a:schemeClr val="bg1"/>
              </a:solidFill>
            </a:endParaRPr>
          </a:p>
        </p:txBody>
      </p:sp>
    </p:spTree>
    <p:extLst>
      <p:ext uri="{BB962C8B-B14F-4D97-AF65-F5344CB8AC3E}">
        <p14:creationId xmlns:p14="http://schemas.microsoft.com/office/powerpoint/2010/main" xmlns="" val="3904719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1340768"/>
            <a:ext cx="4320480" cy="5040560"/>
            <a:chOff x="251520" y="980728"/>
            <a:chExt cx="5112568" cy="5589240"/>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8" name="Frame 17"/>
            <p:cNvSpPr/>
            <p:nvPr/>
          </p:nvSpPr>
          <p:spPr>
            <a:xfrm>
              <a:off x="251520" y="548984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Joseph, etc</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2" name="Notched Right Arrow 21"/>
            <p:cNvSpPr/>
            <p:nvPr/>
          </p:nvSpPr>
          <p:spPr>
            <a:xfrm rot="5400000">
              <a:off x="1079612" y="5049180"/>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11268" name="Picture 4" descr="Related image"/>
          <p:cNvPicPr>
            <a:picLocks noChangeAspect="1" noChangeArrowheads="1"/>
          </p:cNvPicPr>
          <p:nvPr/>
        </p:nvPicPr>
        <p:blipFill>
          <a:blip r:embed="rId2" cstate="print"/>
          <a:srcRect/>
          <a:stretch>
            <a:fillRect/>
          </a:stretch>
        </p:blipFill>
        <p:spPr bwMode="auto">
          <a:xfrm rot="11639123">
            <a:off x="685489" y="2284614"/>
            <a:ext cx="3314700" cy="2210198"/>
          </a:xfrm>
          <a:prstGeom prst="rect">
            <a:avLst/>
          </a:prstGeom>
          <a:noFill/>
        </p:spPr>
      </p:pic>
      <p:pic>
        <p:nvPicPr>
          <p:cNvPr id="23" name="Picture 22" descr="https://www.bible-history.com/maps/7-Isaacs-journeys.jpg"/>
          <p:cNvPicPr/>
          <p:nvPr/>
        </p:nvPicPr>
        <p:blipFill>
          <a:blip r:embed="rId3" cstate="print"/>
          <a:srcRect/>
          <a:stretch>
            <a:fillRect/>
          </a:stretch>
        </p:blipFill>
        <p:spPr bwMode="auto">
          <a:xfrm>
            <a:off x="4693756" y="980728"/>
            <a:ext cx="4198724" cy="5400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3" name="Group 22"/>
          <p:cNvGrpSpPr/>
          <p:nvPr/>
        </p:nvGrpSpPr>
        <p:grpSpPr>
          <a:xfrm>
            <a:off x="179512" y="1340768"/>
            <a:ext cx="4320480" cy="5040560"/>
            <a:chOff x="251521" y="980728"/>
            <a:chExt cx="5112571" cy="5589243"/>
          </a:xfrm>
        </p:grpSpPr>
        <p:sp>
          <p:nvSpPr>
            <p:cNvPr id="14" name="Frame 13"/>
            <p:cNvSpPr/>
            <p:nvPr/>
          </p:nvSpPr>
          <p:spPr>
            <a:xfrm>
              <a:off x="1619674" y="980728"/>
              <a:ext cx="2376265" cy="1080121"/>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4" y="2564905"/>
              <a:ext cx="2376265" cy="1080121"/>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1" y="4077074"/>
              <a:ext cx="2376265" cy="1080121"/>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7" y="4077074"/>
              <a:ext cx="2376265" cy="1080121"/>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8" name="Frame 17"/>
            <p:cNvSpPr/>
            <p:nvPr/>
          </p:nvSpPr>
          <p:spPr>
            <a:xfrm>
              <a:off x="251521" y="5489850"/>
              <a:ext cx="2376265" cy="1080121"/>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Joseph, etc</a:t>
              </a:r>
            </a:p>
          </p:txBody>
        </p:sp>
        <p:sp>
          <p:nvSpPr>
            <p:cNvPr id="19" name="Notched Right Arrow 18"/>
            <p:cNvSpPr/>
            <p:nvPr/>
          </p:nvSpPr>
          <p:spPr>
            <a:xfrm rot="5400000">
              <a:off x="2447766" y="1952837"/>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6" y="3537013"/>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3" y="3537014"/>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2" name="Notched Right Arrow 21"/>
            <p:cNvSpPr/>
            <p:nvPr/>
          </p:nvSpPr>
          <p:spPr>
            <a:xfrm rot="5400000">
              <a:off x="1079611" y="5049180"/>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sp>
        <p:nvSpPr>
          <p:cNvPr id="25" name="TextBox 24"/>
          <p:cNvSpPr txBox="1"/>
          <p:nvPr/>
        </p:nvSpPr>
        <p:spPr>
          <a:xfrm>
            <a:off x="5220072" y="1196752"/>
            <a:ext cx="3384376" cy="2677656"/>
          </a:xfrm>
          <a:prstGeom prst="rect">
            <a:avLst/>
          </a:prstGeom>
          <a:noFill/>
        </p:spPr>
        <p:txBody>
          <a:bodyPr wrap="square" rtlCol="0">
            <a:spAutoFit/>
          </a:bodyPr>
          <a:lstStyle/>
          <a:p>
            <a:r>
              <a:rPr lang="en-GB" sz="2400" b="1" dirty="0">
                <a:solidFill>
                  <a:schemeClr val="bg1"/>
                </a:solidFill>
              </a:rPr>
              <a:t>Genesis 25</a:t>
            </a:r>
          </a:p>
          <a:p>
            <a:endParaRPr lang="en-GB" sz="2400" dirty="0">
              <a:solidFill>
                <a:schemeClr val="bg1"/>
              </a:solidFill>
            </a:endParaRPr>
          </a:p>
          <a:p>
            <a:pPr>
              <a:buFontTx/>
              <a:buChar char="-"/>
            </a:pPr>
            <a:r>
              <a:rPr lang="en-GB" sz="2400" dirty="0">
                <a:solidFill>
                  <a:schemeClr val="bg1"/>
                </a:solidFill>
              </a:rPr>
              <a:t>Abraham dies</a:t>
            </a:r>
          </a:p>
          <a:p>
            <a:pPr>
              <a:buFontTx/>
              <a:buChar char="-"/>
            </a:pPr>
            <a:r>
              <a:rPr lang="en-GB" sz="2400" dirty="0">
                <a:solidFill>
                  <a:schemeClr val="bg1"/>
                </a:solidFill>
              </a:rPr>
              <a:t>Jacob &amp; Esau introduced</a:t>
            </a:r>
          </a:p>
          <a:p>
            <a:pPr>
              <a:buFontTx/>
              <a:buChar char="-"/>
            </a:pPr>
            <a:r>
              <a:rPr lang="en-GB" sz="2400" dirty="0">
                <a:solidFill>
                  <a:schemeClr val="bg1"/>
                </a:solidFill>
              </a:rPr>
              <a:t>Esau sells his birthright</a:t>
            </a:r>
          </a:p>
          <a:p>
            <a:pPr>
              <a:buFontTx/>
              <a:buChar char="-"/>
            </a:pPr>
            <a:endParaRPr lang="en-GB" sz="2400" dirty="0">
              <a:solidFill>
                <a:schemeClr val="bg1"/>
              </a:solidFill>
            </a:endParaRPr>
          </a:p>
          <a:p>
            <a:pPr>
              <a:buFontTx/>
              <a:buChar char="-"/>
            </a:pPr>
            <a:endParaRPr lang="en-GB" sz="2400" dirty="0">
              <a:solidFill>
                <a:schemeClr val="bg1"/>
              </a:solidFill>
            </a:endParaRPr>
          </a:p>
        </p:txBody>
      </p:sp>
      <p:cxnSp>
        <p:nvCxnSpPr>
          <p:cNvPr id="27" name="Straight Connector 26"/>
          <p:cNvCxnSpPr/>
          <p:nvPr/>
        </p:nvCxnSpPr>
        <p:spPr>
          <a:xfrm>
            <a:off x="4716016" y="836712"/>
            <a:ext cx="0" cy="60212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1</a:t>
            </a:r>
            <a:r>
              <a:rPr lang="en-GB" sz="2400" dirty="0">
                <a:solidFill>
                  <a:schemeClr val="bg1"/>
                </a:solidFill>
              </a:rPr>
              <a:t> A severe famine now struck the land, as had happened before in Abraham’s time. So Isaac moved to </a:t>
            </a:r>
            <a:r>
              <a:rPr lang="en-GB" sz="2400" dirty="0" err="1">
                <a:solidFill>
                  <a:schemeClr val="bg1"/>
                </a:solidFill>
              </a:rPr>
              <a:t>Gerar</a:t>
            </a:r>
            <a:r>
              <a:rPr lang="en-GB" sz="2400" dirty="0">
                <a:solidFill>
                  <a:schemeClr val="bg1"/>
                </a:solidFill>
              </a:rPr>
              <a:t>, where </a:t>
            </a:r>
            <a:r>
              <a:rPr lang="en-GB" sz="2400" dirty="0" err="1">
                <a:solidFill>
                  <a:schemeClr val="bg1"/>
                </a:solidFill>
              </a:rPr>
              <a:t>Abimelech</a:t>
            </a:r>
            <a:r>
              <a:rPr lang="en-GB" sz="2400" dirty="0">
                <a:solidFill>
                  <a:schemeClr val="bg1"/>
                </a:solidFill>
              </a:rPr>
              <a:t>, king of the Philistines, lived.</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30"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cxnSp>
        <p:nvCxnSpPr>
          <p:cNvPr id="34" name="Straight Arrow Connector 33"/>
          <p:cNvCxnSpPr/>
          <p:nvPr/>
        </p:nvCxnSpPr>
        <p:spPr>
          <a:xfrm flipH="1" flipV="1">
            <a:off x="5436096" y="4149080"/>
            <a:ext cx="648072" cy="7200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788024" y="2132856"/>
            <a:ext cx="936104" cy="1754326"/>
          </a:xfrm>
          <a:prstGeom prst="rect">
            <a:avLst/>
          </a:prstGeom>
          <a:noFill/>
        </p:spPr>
        <p:txBody>
          <a:bodyPr wrap="square" rtlCol="0">
            <a:spAutoFit/>
          </a:bodyPr>
          <a:lstStyle/>
          <a:p>
            <a:pPr algn="ctr"/>
            <a:r>
              <a:rPr lang="en-GB" dirty="0" smtClean="0"/>
              <a:t>Hebron to </a:t>
            </a:r>
            <a:r>
              <a:rPr lang="en-GB" dirty="0" err="1" smtClean="0"/>
              <a:t>Gerar</a:t>
            </a:r>
            <a:r>
              <a:rPr lang="en-GB" dirty="0" smtClean="0"/>
              <a:t> (about 40 miles)</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830997"/>
          </a:xfrm>
          <a:prstGeom prst="rect">
            <a:avLst/>
          </a:prstGeom>
          <a:noFill/>
        </p:spPr>
        <p:txBody>
          <a:bodyPr wrap="square" rtlCol="0">
            <a:spAutoFit/>
          </a:bodyPr>
          <a:lstStyle/>
          <a:p>
            <a:r>
              <a:rPr lang="en-GB" sz="2400" baseline="30000" dirty="0">
                <a:solidFill>
                  <a:schemeClr val="bg1"/>
                </a:solidFill>
              </a:rPr>
              <a:t>2 </a:t>
            </a:r>
            <a:r>
              <a:rPr lang="en-GB" sz="2400" dirty="0">
                <a:solidFill>
                  <a:schemeClr val="bg1"/>
                </a:solidFill>
              </a:rPr>
              <a:t>The </a:t>
            </a:r>
            <a:r>
              <a:rPr lang="en-GB" sz="2400" cap="small" dirty="0">
                <a:solidFill>
                  <a:schemeClr val="bg1"/>
                </a:solidFill>
              </a:rPr>
              <a:t>Lord</a:t>
            </a:r>
            <a:r>
              <a:rPr lang="en-GB" sz="2400" dirty="0">
                <a:solidFill>
                  <a:schemeClr val="bg1"/>
                </a:solidFill>
              </a:rPr>
              <a:t> appeared to Isaac and said, “Do not go down to Egypt, but do as I tell you.</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3 </a:t>
            </a:r>
            <a:r>
              <a:rPr lang="en-GB" sz="2400" dirty="0">
                <a:solidFill>
                  <a:schemeClr val="bg1"/>
                </a:solidFill>
              </a:rPr>
              <a:t>Live here as a foreigner in this land, and I will be with you and bless you. I hereby confirm that I will give all these lands to you and your descendants, just as I solemnly promised Abraham, your father.</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4 </a:t>
            </a:r>
            <a:r>
              <a:rPr lang="en-GB" sz="2400" dirty="0">
                <a:solidFill>
                  <a:schemeClr val="bg1"/>
                </a:solidFill>
              </a:rPr>
              <a:t>I will cause your descendants to become as numerous as the stars of the sky, and I will give them all these lands. And through your descendants all the nations of the earth will be blessed.</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5 </a:t>
            </a:r>
            <a:r>
              <a:rPr lang="en-GB" sz="2400" dirty="0">
                <a:solidFill>
                  <a:schemeClr val="bg1"/>
                </a:solidFill>
              </a:rPr>
              <a:t>I will do this because Abraham listened to me and obeyed all my requirements, commands, decrees, and instructions.” </a:t>
            </a:r>
            <a:r>
              <a:rPr lang="en-GB" sz="2400" baseline="30000" dirty="0">
                <a:solidFill>
                  <a:schemeClr val="bg1"/>
                </a:solidFill>
              </a:rPr>
              <a:t>6 </a:t>
            </a:r>
            <a:r>
              <a:rPr lang="en-GB" sz="2400" dirty="0">
                <a:solidFill>
                  <a:schemeClr val="bg1"/>
                </a:solidFill>
              </a:rPr>
              <a:t>So Isaac stayed in </a:t>
            </a:r>
            <a:r>
              <a:rPr lang="en-GB" sz="2400" dirty="0" err="1">
                <a:solidFill>
                  <a:schemeClr val="bg1"/>
                </a:solidFill>
              </a:rPr>
              <a:t>Gerar</a:t>
            </a:r>
            <a:r>
              <a:rPr lang="en-GB" sz="2400" dirty="0">
                <a:solidFill>
                  <a:schemeClr val="bg1"/>
                </a:solidFill>
              </a:rPr>
              <a:t>.</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5 </a:t>
            </a:r>
            <a:r>
              <a:rPr lang="en-GB" sz="2400" dirty="0">
                <a:solidFill>
                  <a:schemeClr val="bg1"/>
                </a:solidFill>
              </a:rPr>
              <a:t>I will do this because Abraham listened to me and obeyed all my requirements, commands, decrees, and instructions.” </a:t>
            </a:r>
            <a:r>
              <a:rPr lang="en-GB" sz="2400" baseline="30000" dirty="0">
                <a:solidFill>
                  <a:schemeClr val="bg1"/>
                </a:solidFill>
              </a:rPr>
              <a:t>6 </a:t>
            </a:r>
            <a:r>
              <a:rPr lang="en-GB" sz="2400" dirty="0">
                <a:solidFill>
                  <a:schemeClr val="bg1"/>
                </a:solidFill>
              </a:rPr>
              <a:t>So Isaac stayed in </a:t>
            </a:r>
            <a:r>
              <a:rPr lang="en-GB" sz="2400" dirty="0" err="1">
                <a:solidFill>
                  <a:schemeClr val="bg1"/>
                </a:solidFill>
              </a:rPr>
              <a:t>Gerar</a:t>
            </a:r>
            <a:r>
              <a:rPr lang="en-GB" sz="2400" dirty="0">
                <a:solidFill>
                  <a:schemeClr val="bg1"/>
                </a:solidFill>
              </a:rPr>
              <a:t>...</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12 </a:t>
            </a:r>
            <a:r>
              <a:rPr lang="en-GB" sz="2400" dirty="0">
                <a:solidFill>
                  <a:schemeClr val="bg1"/>
                </a:solidFill>
              </a:rPr>
              <a:t>When Isaac planted his crops that year, he harvested a hundred times more grain than he planted, for the </a:t>
            </a:r>
            <a:r>
              <a:rPr lang="en-GB" sz="2400" cap="small" dirty="0">
                <a:solidFill>
                  <a:schemeClr val="bg1"/>
                </a:solidFill>
              </a:rPr>
              <a:t>Lord</a:t>
            </a:r>
            <a:r>
              <a:rPr lang="en-GB" sz="2400" dirty="0">
                <a:solidFill>
                  <a:schemeClr val="bg1"/>
                </a:solidFill>
              </a:rPr>
              <a:t> blessed him. </a:t>
            </a:r>
            <a:r>
              <a:rPr lang="en-GB" sz="2400" baseline="30000" dirty="0">
                <a:solidFill>
                  <a:schemeClr val="bg1"/>
                </a:solidFill>
              </a:rPr>
              <a:t>13 </a:t>
            </a:r>
            <a:r>
              <a:rPr lang="en-GB" sz="2400" dirty="0">
                <a:solidFill>
                  <a:schemeClr val="bg1"/>
                </a:solidFill>
              </a:rPr>
              <a:t>He became a very rich man, and his wealth continued to grow.</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830997"/>
          </a:xfrm>
          <a:prstGeom prst="rect">
            <a:avLst/>
          </a:prstGeom>
          <a:noFill/>
        </p:spPr>
        <p:txBody>
          <a:bodyPr wrap="square" rtlCol="0">
            <a:spAutoFit/>
          </a:bodyPr>
          <a:lstStyle/>
          <a:p>
            <a:r>
              <a:rPr lang="en-GB" sz="2400" baseline="30000" dirty="0">
                <a:solidFill>
                  <a:schemeClr val="bg1"/>
                </a:solidFill>
              </a:rPr>
              <a:t>14 </a:t>
            </a:r>
            <a:r>
              <a:rPr lang="en-GB" sz="2400" dirty="0">
                <a:solidFill>
                  <a:schemeClr val="bg1"/>
                </a:solidFill>
              </a:rPr>
              <a:t>He acquired so many flocks of sheep and goats, herds of cattle, and servants that the Philistines became jealous of him.</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52405333-D03E-2E47-823E-8DD69E18224F}"/>
              </a:ext>
            </a:extLst>
          </p:cNvPr>
          <p:cNvSpPr>
            <a:spLocks noGrp="1"/>
          </p:cNvSpPr>
          <p:nvPr>
            <p:ph type="title"/>
          </p:nvPr>
        </p:nvSpPr>
        <p:spPr>
          <a:xfrm>
            <a:off x="457200" y="2857500"/>
            <a:ext cx="8229600" cy="1143000"/>
          </a:xfrm>
        </p:spPr>
        <p:txBody>
          <a:bodyPr>
            <a:normAutofit/>
          </a:bodyPr>
          <a:lstStyle/>
          <a:p>
            <a:r>
              <a:rPr lang="en-GB" dirty="0">
                <a:solidFill>
                  <a:schemeClr val="bg1"/>
                </a:solidFill>
              </a:rPr>
              <a:t>Sometimes we do the choosing </a:t>
            </a:r>
            <a:endParaRPr lang="en-US" dirty="0">
              <a:solidFill>
                <a:schemeClr val="bg1"/>
              </a:solidFill>
            </a:endParaRPr>
          </a:p>
        </p:txBody>
      </p:sp>
    </p:spTree>
    <p:extLst>
      <p:ext uri="{BB962C8B-B14F-4D97-AF65-F5344CB8AC3E}">
        <p14:creationId xmlns:p14="http://schemas.microsoft.com/office/powerpoint/2010/main" xmlns="" val="1015283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830997"/>
          </a:xfrm>
          <a:prstGeom prst="rect">
            <a:avLst/>
          </a:prstGeom>
          <a:noFill/>
        </p:spPr>
        <p:txBody>
          <a:bodyPr wrap="square" rtlCol="0">
            <a:spAutoFit/>
          </a:bodyPr>
          <a:lstStyle/>
          <a:p>
            <a:r>
              <a:rPr lang="en-GB" sz="2400" baseline="30000" dirty="0">
                <a:solidFill>
                  <a:schemeClr val="bg1"/>
                </a:solidFill>
              </a:rPr>
              <a:t>15 </a:t>
            </a:r>
            <a:r>
              <a:rPr lang="en-GB" sz="2400" dirty="0">
                <a:solidFill>
                  <a:schemeClr val="bg1"/>
                </a:solidFill>
              </a:rPr>
              <a:t>So the Philistines filled up all of Isaac’s wells with dirt. These were the wells that had been dug by the servants of his father, Abraham.</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16 </a:t>
            </a:r>
            <a:r>
              <a:rPr lang="en-GB" sz="2400" dirty="0">
                <a:solidFill>
                  <a:schemeClr val="bg1"/>
                </a:solidFill>
              </a:rPr>
              <a:t>Finally, </a:t>
            </a:r>
            <a:r>
              <a:rPr lang="en-GB" sz="2400" dirty="0" err="1">
                <a:solidFill>
                  <a:schemeClr val="bg1"/>
                </a:solidFill>
              </a:rPr>
              <a:t>Abimelech</a:t>
            </a:r>
            <a:r>
              <a:rPr lang="en-GB" sz="2400" dirty="0">
                <a:solidFill>
                  <a:schemeClr val="bg1"/>
                </a:solidFill>
              </a:rPr>
              <a:t> ordered Isaac to leave the country. “Go somewhere else,” he said, “for you have become too powerful for us.”</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830997"/>
          </a:xfrm>
          <a:prstGeom prst="rect">
            <a:avLst/>
          </a:prstGeom>
          <a:noFill/>
        </p:spPr>
        <p:txBody>
          <a:bodyPr wrap="square" rtlCol="0">
            <a:spAutoFit/>
          </a:bodyPr>
          <a:lstStyle/>
          <a:p>
            <a:r>
              <a:rPr lang="en-GB" sz="2400" baseline="30000" dirty="0">
                <a:solidFill>
                  <a:schemeClr val="bg1"/>
                </a:solidFill>
              </a:rPr>
              <a:t>17 </a:t>
            </a:r>
            <a:r>
              <a:rPr lang="en-GB" sz="2400" dirty="0">
                <a:solidFill>
                  <a:schemeClr val="bg1"/>
                </a:solidFill>
              </a:rPr>
              <a:t>So Isaac moved away to the </a:t>
            </a:r>
            <a:r>
              <a:rPr lang="en-GB" sz="2400" dirty="0" err="1">
                <a:solidFill>
                  <a:schemeClr val="bg1"/>
                </a:solidFill>
              </a:rPr>
              <a:t>Gerar</a:t>
            </a:r>
            <a:r>
              <a:rPr lang="en-GB" sz="2400" dirty="0">
                <a:solidFill>
                  <a:schemeClr val="bg1"/>
                </a:solidFill>
              </a:rPr>
              <a:t> Valley, where he set up their tents and settled down.</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18 </a:t>
            </a:r>
            <a:r>
              <a:rPr lang="en-GB" sz="2400" dirty="0">
                <a:solidFill>
                  <a:schemeClr val="bg1"/>
                </a:solidFill>
              </a:rPr>
              <a:t>He reopened the wells his father had dug, which the Philistines had filled in after Abraham’s death. Isaac also restored the names Abraham had given them.</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830997"/>
          </a:xfrm>
          <a:prstGeom prst="rect">
            <a:avLst/>
          </a:prstGeom>
          <a:noFill/>
        </p:spPr>
        <p:txBody>
          <a:bodyPr wrap="square" rtlCol="0">
            <a:spAutoFit/>
          </a:bodyPr>
          <a:lstStyle/>
          <a:p>
            <a:r>
              <a:rPr lang="en-GB" sz="2400" baseline="30000" dirty="0">
                <a:solidFill>
                  <a:schemeClr val="bg1"/>
                </a:solidFill>
              </a:rPr>
              <a:t>19 </a:t>
            </a:r>
            <a:r>
              <a:rPr lang="en-GB" sz="2400" dirty="0">
                <a:solidFill>
                  <a:schemeClr val="bg1"/>
                </a:solidFill>
              </a:rPr>
              <a:t>Isaac’s servants also dug in the </a:t>
            </a:r>
            <a:r>
              <a:rPr lang="en-GB" sz="2400" dirty="0" err="1">
                <a:solidFill>
                  <a:schemeClr val="bg1"/>
                </a:solidFill>
              </a:rPr>
              <a:t>Gerar</a:t>
            </a:r>
            <a:r>
              <a:rPr lang="en-GB" sz="2400" dirty="0">
                <a:solidFill>
                  <a:schemeClr val="bg1"/>
                </a:solidFill>
              </a:rPr>
              <a:t> Valley and discovered a well of fresh water.</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20 </a:t>
            </a:r>
            <a:r>
              <a:rPr lang="en-GB" sz="2400" dirty="0">
                <a:solidFill>
                  <a:schemeClr val="bg1"/>
                </a:solidFill>
              </a:rPr>
              <a:t>But then the shepherds from </a:t>
            </a:r>
            <a:r>
              <a:rPr lang="en-GB" sz="2400" dirty="0" err="1">
                <a:solidFill>
                  <a:schemeClr val="bg1"/>
                </a:solidFill>
              </a:rPr>
              <a:t>Gerar</a:t>
            </a:r>
            <a:r>
              <a:rPr lang="en-GB" sz="2400" dirty="0">
                <a:solidFill>
                  <a:schemeClr val="bg1"/>
                </a:solidFill>
              </a:rPr>
              <a:t> came and claimed the spring. “This is our water,” they said, and they argued over it with Isaac’s herdsmen. So Isaac named the well </a:t>
            </a:r>
            <a:r>
              <a:rPr lang="en-GB" sz="2400" dirty="0" err="1">
                <a:solidFill>
                  <a:schemeClr val="bg1"/>
                </a:solidFill>
              </a:rPr>
              <a:t>Esek</a:t>
            </a:r>
            <a:r>
              <a:rPr lang="en-GB" sz="2400" dirty="0">
                <a:solidFill>
                  <a:schemeClr val="bg1"/>
                </a:solidFill>
              </a:rPr>
              <a:t> (which means “argument”).</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830997"/>
          </a:xfrm>
          <a:prstGeom prst="rect">
            <a:avLst/>
          </a:prstGeom>
          <a:noFill/>
        </p:spPr>
        <p:txBody>
          <a:bodyPr wrap="square" rtlCol="0">
            <a:spAutoFit/>
          </a:bodyPr>
          <a:lstStyle/>
          <a:p>
            <a:r>
              <a:rPr lang="en-GB" sz="2400" baseline="30000" dirty="0">
                <a:solidFill>
                  <a:schemeClr val="bg1"/>
                </a:solidFill>
              </a:rPr>
              <a:t>21 </a:t>
            </a:r>
            <a:r>
              <a:rPr lang="en-GB" sz="2400" dirty="0">
                <a:solidFill>
                  <a:schemeClr val="bg1"/>
                </a:solidFill>
              </a:rPr>
              <a:t>Isaac’s men then dug another well, but again there was a dispute over it. So Isaac named it </a:t>
            </a:r>
            <a:r>
              <a:rPr lang="en-GB" sz="2400" dirty="0" err="1">
                <a:solidFill>
                  <a:schemeClr val="bg1"/>
                </a:solidFill>
              </a:rPr>
              <a:t>Sitnah</a:t>
            </a:r>
            <a:r>
              <a:rPr lang="en-GB" sz="2400" dirty="0">
                <a:solidFill>
                  <a:schemeClr val="bg1"/>
                </a:solidFill>
              </a:rPr>
              <a:t> (which means “hostility”).</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569660"/>
          </a:xfrm>
          <a:prstGeom prst="rect">
            <a:avLst/>
          </a:prstGeom>
          <a:noFill/>
        </p:spPr>
        <p:txBody>
          <a:bodyPr wrap="square" rtlCol="0">
            <a:spAutoFit/>
          </a:bodyPr>
          <a:lstStyle/>
          <a:p>
            <a:r>
              <a:rPr lang="en-GB" sz="2400" baseline="30000" dirty="0">
                <a:solidFill>
                  <a:schemeClr val="bg1"/>
                </a:solidFill>
              </a:rPr>
              <a:t>22 </a:t>
            </a:r>
            <a:r>
              <a:rPr lang="en-GB" sz="2400" dirty="0">
                <a:solidFill>
                  <a:schemeClr val="bg1"/>
                </a:solidFill>
              </a:rPr>
              <a:t>Abandoning that one, Isaac moved on and dug another well. This time there was no dispute over it, so Isaac named the place Rehoboth (which means “open space”), for he said, “At last the </a:t>
            </a:r>
            <a:r>
              <a:rPr lang="en-GB" sz="2400" cap="small" dirty="0">
                <a:solidFill>
                  <a:schemeClr val="bg1"/>
                </a:solidFill>
              </a:rPr>
              <a:t>Lord</a:t>
            </a:r>
            <a:r>
              <a:rPr lang="en-GB" sz="2400" dirty="0">
                <a:solidFill>
                  <a:schemeClr val="bg1"/>
                </a:solidFill>
              </a:rPr>
              <a:t> has created enough space for us to prosper in this land.”</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23 </a:t>
            </a:r>
            <a:r>
              <a:rPr lang="en-GB" sz="2400" dirty="0">
                <a:solidFill>
                  <a:schemeClr val="bg1"/>
                </a:solidFill>
              </a:rPr>
              <a:t>From there Isaac moved to Beersheba, </a:t>
            </a:r>
            <a:r>
              <a:rPr lang="en-GB" sz="2400" baseline="30000" dirty="0">
                <a:solidFill>
                  <a:schemeClr val="bg1"/>
                </a:solidFill>
              </a:rPr>
              <a:t>24 </a:t>
            </a:r>
            <a:r>
              <a:rPr lang="en-GB" sz="2400" dirty="0">
                <a:solidFill>
                  <a:schemeClr val="bg1"/>
                </a:solidFill>
              </a:rPr>
              <a:t>where the </a:t>
            </a:r>
            <a:r>
              <a:rPr lang="en-GB" sz="2400" cap="small" dirty="0">
                <a:solidFill>
                  <a:schemeClr val="bg1"/>
                </a:solidFill>
              </a:rPr>
              <a:t>Lord</a:t>
            </a:r>
            <a:r>
              <a:rPr lang="en-GB" sz="2400" dirty="0">
                <a:solidFill>
                  <a:schemeClr val="bg1"/>
                </a:solidFill>
              </a:rPr>
              <a:t> appeared to him on the night of his arrival. “I am the God of your father, Abraham,” he said. </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cxnSp>
        <p:nvCxnSpPr>
          <p:cNvPr id="22" name="Straight Arrow Connector 21"/>
          <p:cNvCxnSpPr/>
          <p:nvPr/>
        </p:nvCxnSpPr>
        <p:spPr>
          <a:xfrm>
            <a:off x="5436096" y="4077072"/>
            <a:ext cx="288032" cy="50405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dirty="0">
                <a:solidFill>
                  <a:schemeClr val="bg1"/>
                </a:solidFill>
              </a:rPr>
              <a:t>“Do not be afraid, for I am with you and will bless you. I will multiply your descendants, and they will become a great nation. I will do this because of my promise to Abraham, my servant.”</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cxnSp>
        <p:nvCxnSpPr>
          <p:cNvPr id="22" name="Straight Arrow Connector 21"/>
          <p:cNvCxnSpPr/>
          <p:nvPr/>
        </p:nvCxnSpPr>
        <p:spPr>
          <a:xfrm>
            <a:off x="5436096" y="4077072"/>
            <a:ext cx="288032" cy="50405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75D808F3-E346-554D-9B33-CF56481EC42D}"/>
              </a:ext>
            </a:extLst>
          </p:cNvPr>
          <p:cNvSpPr/>
          <p:nvPr/>
        </p:nvSpPr>
        <p:spPr>
          <a:xfrm rot="21128012">
            <a:off x="2527832" y="273761"/>
            <a:ext cx="4063933" cy="923330"/>
          </a:xfrm>
          <a:prstGeom prst="rect">
            <a:avLst/>
          </a:prstGeom>
        </p:spPr>
        <p:style>
          <a:lnRef idx="1">
            <a:schemeClr val="dk1"/>
          </a:lnRef>
          <a:fillRef idx="2">
            <a:schemeClr val="dk1"/>
          </a:fillRef>
          <a:effectRef idx="1">
            <a:schemeClr val="dk1"/>
          </a:effectRef>
          <a:fontRef idx="minor">
            <a:schemeClr val="dk1"/>
          </a:fontRef>
        </p:style>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solidFill>
                    <a:schemeClr val="bg2"/>
                  </a:solidFill>
                </a:ln>
                <a:solidFill>
                  <a:schemeClr val="tx1"/>
                </a:solidFill>
                <a:effectLst>
                  <a:outerShdw blurRad="76200" dist="50800" dir="5400000" algn="tl" rotWithShape="0">
                    <a:srgbClr val="000000">
                      <a:alpha val="65000"/>
                    </a:srgbClr>
                  </a:outerShdw>
                </a:effectLst>
                <a:latin typeface="Consolas" pitchFamily="49" charset="0"/>
              </a:rPr>
              <a:t>Previously</a:t>
            </a:r>
          </a:p>
        </p:txBody>
      </p:sp>
    </p:spTree>
    <p:extLst>
      <p:ext uri="{BB962C8B-B14F-4D97-AF65-F5344CB8AC3E}">
        <p14:creationId xmlns:p14="http://schemas.microsoft.com/office/powerpoint/2010/main" xmlns="" val="3829800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830997"/>
          </a:xfrm>
          <a:prstGeom prst="rect">
            <a:avLst/>
          </a:prstGeom>
          <a:noFill/>
        </p:spPr>
        <p:txBody>
          <a:bodyPr wrap="square" rtlCol="0">
            <a:spAutoFit/>
          </a:bodyPr>
          <a:lstStyle/>
          <a:p>
            <a:r>
              <a:rPr lang="en-GB" sz="2400" baseline="30000" dirty="0">
                <a:solidFill>
                  <a:schemeClr val="bg1"/>
                </a:solidFill>
              </a:rPr>
              <a:t>25 </a:t>
            </a:r>
            <a:r>
              <a:rPr lang="en-GB" sz="2400" dirty="0">
                <a:solidFill>
                  <a:schemeClr val="bg1"/>
                </a:solidFill>
              </a:rPr>
              <a:t>Then Isaac built an altar there and worshiped the </a:t>
            </a:r>
            <a:r>
              <a:rPr lang="en-GB" sz="2400" cap="small" dirty="0">
                <a:solidFill>
                  <a:schemeClr val="bg1"/>
                </a:solidFill>
              </a:rPr>
              <a:t>Lord</a:t>
            </a:r>
            <a:r>
              <a:rPr lang="en-GB" sz="2400" dirty="0">
                <a:solidFill>
                  <a:schemeClr val="bg1"/>
                </a:solidFill>
              </a:rPr>
              <a:t>. He set up his camp at that place, and his servants dug another well.</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569660"/>
          </a:xfrm>
          <a:prstGeom prst="rect">
            <a:avLst/>
          </a:prstGeom>
          <a:noFill/>
        </p:spPr>
        <p:txBody>
          <a:bodyPr wrap="square" rtlCol="0">
            <a:spAutoFit/>
          </a:bodyPr>
          <a:lstStyle/>
          <a:p>
            <a:r>
              <a:rPr lang="en-GB" sz="2400" baseline="30000" dirty="0">
                <a:solidFill>
                  <a:schemeClr val="bg1"/>
                </a:solidFill>
              </a:rPr>
              <a:t>26 </a:t>
            </a:r>
            <a:r>
              <a:rPr lang="en-GB" sz="2400" dirty="0">
                <a:solidFill>
                  <a:schemeClr val="bg1"/>
                </a:solidFill>
              </a:rPr>
              <a:t>One day King </a:t>
            </a:r>
            <a:r>
              <a:rPr lang="en-GB" sz="2400" dirty="0" err="1">
                <a:solidFill>
                  <a:schemeClr val="bg1"/>
                </a:solidFill>
              </a:rPr>
              <a:t>Abimelech</a:t>
            </a:r>
            <a:r>
              <a:rPr lang="en-GB" sz="2400" dirty="0">
                <a:solidFill>
                  <a:schemeClr val="bg1"/>
                </a:solidFill>
              </a:rPr>
              <a:t> came from </a:t>
            </a:r>
            <a:r>
              <a:rPr lang="en-GB" sz="2400" dirty="0" err="1">
                <a:solidFill>
                  <a:schemeClr val="bg1"/>
                </a:solidFill>
              </a:rPr>
              <a:t>Gerar</a:t>
            </a:r>
            <a:r>
              <a:rPr lang="en-GB" sz="2400" dirty="0">
                <a:solidFill>
                  <a:schemeClr val="bg1"/>
                </a:solidFill>
              </a:rPr>
              <a:t> with his adviser, </a:t>
            </a:r>
            <a:r>
              <a:rPr lang="en-GB" sz="2400" dirty="0" err="1">
                <a:solidFill>
                  <a:schemeClr val="bg1"/>
                </a:solidFill>
              </a:rPr>
              <a:t>Ahuzzath</a:t>
            </a:r>
            <a:r>
              <a:rPr lang="en-GB" sz="2400" dirty="0">
                <a:solidFill>
                  <a:schemeClr val="bg1"/>
                </a:solidFill>
              </a:rPr>
              <a:t>, and also </a:t>
            </a:r>
            <a:r>
              <a:rPr lang="en-GB" sz="2400" dirty="0" err="1">
                <a:solidFill>
                  <a:schemeClr val="bg1"/>
                </a:solidFill>
              </a:rPr>
              <a:t>Phicol</a:t>
            </a:r>
            <a:r>
              <a:rPr lang="en-GB" sz="2400" dirty="0">
                <a:solidFill>
                  <a:schemeClr val="bg1"/>
                </a:solidFill>
              </a:rPr>
              <a:t>, his army commander. </a:t>
            </a:r>
            <a:r>
              <a:rPr lang="en-GB" sz="2400" baseline="30000" dirty="0">
                <a:solidFill>
                  <a:schemeClr val="bg1"/>
                </a:solidFill>
              </a:rPr>
              <a:t>27 </a:t>
            </a:r>
            <a:r>
              <a:rPr lang="en-GB" sz="2400" dirty="0">
                <a:solidFill>
                  <a:schemeClr val="bg1"/>
                </a:solidFill>
              </a:rPr>
              <a:t>“Why have you come here?” Isaac asked. “You obviously hate me, since you kicked me off your land.”</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830997"/>
          </a:xfrm>
          <a:prstGeom prst="rect">
            <a:avLst/>
          </a:prstGeom>
          <a:noFill/>
        </p:spPr>
        <p:txBody>
          <a:bodyPr wrap="square" rtlCol="0">
            <a:spAutoFit/>
          </a:bodyPr>
          <a:lstStyle/>
          <a:p>
            <a:r>
              <a:rPr lang="en-GB" sz="2400" baseline="30000" dirty="0">
                <a:solidFill>
                  <a:schemeClr val="bg1"/>
                </a:solidFill>
              </a:rPr>
              <a:t>28 </a:t>
            </a:r>
            <a:r>
              <a:rPr lang="en-GB" sz="2400" dirty="0">
                <a:solidFill>
                  <a:schemeClr val="bg1"/>
                </a:solidFill>
              </a:rPr>
              <a:t>They replied, “We can plainly see that the </a:t>
            </a:r>
            <a:r>
              <a:rPr lang="en-GB" sz="2400" cap="small" dirty="0">
                <a:solidFill>
                  <a:schemeClr val="bg1"/>
                </a:solidFill>
              </a:rPr>
              <a:t>Lord</a:t>
            </a:r>
            <a:r>
              <a:rPr lang="en-GB" sz="2400" dirty="0">
                <a:solidFill>
                  <a:schemeClr val="bg1"/>
                </a:solidFill>
              </a:rPr>
              <a:t> is with you. So we want to enter into a sworn treaty with you. Let’s make a covenant.</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29 </a:t>
            </a:r>
            <a:r>
              <a:rPr lang="en-GB" sz="2400" dirty="0">
                <a:solidFill>
                  <a:schemeClr val="bg1"/>
                </a:solidFill>
              </a:rPr>
              <a:t>Swear that you will not harm us, just as we have never troubled you. We have always treated you well, and we sent you away from us in peace. And now look how the </a:t>
            </a:r>
            <a:r>
              <a:rPr lang="en-GB" sz="2400" cap="small" dirty="0">
                <a:solidFill>
                  <a:schemeClr val="bg1"/>
                </a:solidFill>
              </a:rPr>
              <a:t>Lord</a:t>
            </a:r>
            <a:r>
              <a:rPr lang="en-GB" sz="2400" dirty="0">
                <a:solidFill>
                  <a:schemeClr val="bg1"/>
                </a:solidFill>
              </a:rPr>
              <a:t> has blessed you!”</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569660"/>
          </a:xfrm>
          <a:prstGeom prst="rect">
            <a:avLst/>
          </a:prstGeom>
          <a:noFill/>
        </p:spPr>
        <p:txBody>
          <a:bodyPr wrap="square" rtlCol="0">
            <a:spAutoFit/>
          </a:bodyPr>
          <a:lstStyle/>
          <a:p>
            <a:r>
              <a:rPr lang="en-GB" sz="2400" baseline="30000" dirty="0">
                <a:solidFill>
                  <a:schemeClr val="bg1"/>
                </a:solidFill>
              </a:rPr>
              <a:t>30 </a:t>
            </a:r>
            <a:r>
              <a:rPr lang="en-GB" sz="2400" dirty="0">
                <a:solidFill>
                  <a:schemeClr val="bg1"/>
                </a:solidFill>
              </a:rPr>
              <a:t>So Isaac prepared a covenant feast to celebrate the treaty, and they ate and drank together. </a:t>
            </a:r>
            <a:r>
              <a:rPr lang="en-GB" sz="2400" baseline="30000" dirty="0">
                <a:solidFill>
                  <a:schemeClr val="bg1"/>
                </a:solidFill>
              </a:rPr>
              <a:t>31 </a:t>
            </a:r>
            <a:r>
              <a:rPr lang="en-GB" sz="2400" dirty="0">
                <a:solidFill>
                  <a:schemeClr val="bg1"/>
                </a:solidFill>
              </a:rPr>
              <a:t>Early the next morning, they each took a solemn oath not to interfere with each other. Then Isaac sent them home again, and they left him in peace.</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830997"/>
          </a:xfrm>
          <a:prstGeom prst="rect">
            <a:avLst/>
          </a:prstGeom>
          <a:noFill/>
        </p:spPr>
        <p:txBody>
          <a:bodyPr wrap="square" rtlCol="0">
            <a:spAutoFit/>
          </a:bodyPr>
          <a:lstStyle/>
          <a:p>
            <a:r>
              <a:rPr lang="en-GB" sz="2400" baseline="30000" dirty="0">
                <a:solidFill>
                  <a:schemeClr val="bg1"/>
                </a:solidFill>
              </a:rPr>
              <a:t>32 </a:t>
            </a:r>
            <a:r>
              <a:rPr lang="en-GB" sz="2400" dirty="0">
                <a:solidFill>
                  <a:schemeClr val="bg1"/>
                </a:solidFill>
              </a:rPr>
              <a:t>That very day Isaac’s servants came and told him about a new well they had dug. “We’ve found water!” they exclaimed.</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80" cy="3766472"/>
            <a:chOff x="251520" y="980728"/>
            <a:chExt cx="5112568" cy="4176464"/>
          </a:xfrm>
        </p:grpSpPr>
        <p:sp>
          <p:nvSpPr>
            <p:cNvPr id="14" name="Frame 13"/>
            <p:cNvSpPr/>
            <p:nvPr/>
          </p:nvSpPr>
          <p:spPr>
            <a:xfrm>
              <a:off x="1619672" y="980728"/>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2" y="2564904"/>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4" y="4077072"/>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4"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2"/>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33 </a:t>
            </a:r>
            <a:r>
              <a:rPr lang="en-GB" sz="2400" dirty="0">
                <a:solidFill>
                  <a:schemeClr val="bg1"/>
                </a:solidFill>
              </a:rPr>
              <a:t>So Isaac named the well </a:t>
            </a:r>
            <a:r>
              <a:rPr lang="en-GB" sz="2400" dirty="0" err="1">
                <a:solidFill>
                  <a:schemeClr val="bg1"/>
                </a:solidFill>
              </a:rPr>
              <a:t>Shibah</a:t>
            </a:r>
            <a:r>
              <a:rPr lang="en-GB" sz="2400" dirty="0">
                <a:solidFill>
                  <a:schemeClr val="bg1"/>
                </a:solidFill>
              </a:rPr>
              <a:t> (which means “oath”). And to this day the town that grew up there is called Beersheba (which means “well of the oath”).</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grpSp>
        <p:nvGrpSpPr>
          <p:cNvPr id="2" name="Group 22"/>
          <p:cNvGrpSpPr/>
          <p:nvPr/>
        </p:nvGrpSpPr>
        <p:grpSpPr>
          <a:xfrm>
            <a:off x="179512" y="980728"/>
            <a:ext cx="4320479" cy="3766472"/>
            <a:chOff x="251520" y="980727"/>
            <a:chExt cx="5112569" cy="4176464"/>
          </a:xfrm>
        </p:grpSpPr>
        <p:sp>
          <p:nvSpPr>
            <p:cNvPr id="14" name="Frame 13"/>
            <p:cNvSpPr/>
            <p:nvPr/>
          </p:nvSpPr>
          <p:spPr>
            <a:xfrm>
              <a:off x="1619673" y="980727"/>
              <a:ext cx="2376265"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619673" y="2564903"/>
              <a:ext cx="2376265"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6" name="Frame 15"/>
            <p:cNvSpPr/>
            <p:nvPr/>
          </p:nvSpPr>
          <p:spPr>
            <a:xfrm>
              <a:off x="251520" y="4077071"/>
              <a:ext cx="2376265"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Jacob</a:t>
              </a:r>
            </a:p>
          </p:txBody>
        </p:sp>
        <p:sp>
          <p:nvSpPr>
            <p:cNvPr id="17" name="Frame 16"/>
            <p:cNvSpPr/>
            <p:nvPr/>
          </p:nvSpPr>
          <p:spPr>
            <a:xfrm>
              <a:off x="2987825" y="4077071"/>
              <a:ext cx="2376264" cy="1080120"/>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Esau</a:t>
              </a:r>
            </a:p>
          </p:txBody>
        </p:sp>
        <p:sp>
          <p:nvSpPr>
            <p:cNvPr id="19" name="Notched Right Arrow 18"/>
            <p:cNvSpPr/>
            <p:nvPr/>
          </p:nvSpPr>
          <p:spPr>
            <a:xfrm rot="5400000">
              <a:off x="2447764" y="1952836"/>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0" name="Notched Right Arrow 19"/>
            <p:cNvSpPr/>
            <p:nvPr/>
          </p:nvSpPr>
          <p:spPr>
            <a:xfrm rot="5400000">
              <a:off x="1727685" y="3537013"/>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1" name="Notched Right Arrow 20"/>
            <p:cNvSpPr/>
            <p:nvPr/>
          </p:nvSpPr>
          <p:spPr>
            <a:xfrm rot="5400000">
              <a:off x="2951820" y="3537011"/>
              <a:ext cx="756084" cy="684076"/>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pic>
        <p:nvPicPr>
          <p:cNvPr id="24" name="Picture 23" descr="https://www.bible-history.com/maps/7-Isaacs-journeys.jpg"/>
          <p:cNvPicPr/>
          <p:nvPr/>
        </p:nvPicPr>
        <p:blipFill>
          <a:blip r:embed="rId2" cstate="print"/>
          <a:srcRect b="30667"/>
          <a:stretch>
            <a:fillRect/>
          </a:stretch>
        </p:blipFill>
        <p:spPr bwMode="auto">
          <a:xfrm>
            <a:off x="4693756" y="980728"/>
            <a:ext cx="4198724" cy="37444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34 </a:t>
            </a:r>
            <a:r>
              <a:rPr lang="en-GB" sz="2400" dirty="0">
                <a:solidFill>
                  <a:schemeClr val="bg1"/>
                </a:solidFill>
              </a:rPr>
              <a:t>At the age of forty, Esau married two Hittite wives: Judith, the daughter of </a:t>
            </a:r>
            <a:r>
              <a:rPr lang="en-GB" sz="2400" dirty="0" err="1">
                <a:solidFill>
                  <a:schemeClr val="bg1"/>
                </a:solidFill>
              </a:rPr>
              <a:t>Beeri</a:t>
            </a:r>
            <a:r>
              <a:rPr lang="en-GB" sz="2400" dirty="0">
                <a:solidFill>
                  <a:schemeClr val="bg1"/>
                </a:solidFill>
              </a:rPr>
              <a:t>, and </a:t>
            </a:r>
            <a:r>
              <a:rPr lang="en-GB" sz="2400" dirty="0" err="1">
                <a:solidFill>
                  <a:schemeClr val="bg1"/>
                </a:solidFill>
              </a:rPr>
              <a:t>Basemath</a:t>
            </a:r>
            <a:r>
              <a:rPr lang="en-GB" sz="2400" dirty="0">
                <a:solidFill>
                  <a:schemeClr val="bg1"/>
                </a:solidFill>
              </a:rPr>
              <a:t>, the daughter of </a:t>
            </a:r>
            <a:r>
              <a:rPr lang="en-GB" sz="2400" dirty="0" err="1">
                <a:solidFill>
                  <a:schemeClr val="bg1"/>
                </a:solidFill>
              </a:rPr>
              <a:t>Elon</a:t>
            </a:r>
            <a:r>
              <a:rPr lang="en-GB" sz="2400" dirty="0">
                <a:solidFill>
                  <a:schemeClr val="bg1"/>
                </a:solidFill>
              </a:rPr>
              <a:t>. </a:t>
            </a:r>
            <a:r>
              <a:rPr lang="en-GB" sz="2400" baseline="30000" dirty="0">
                <a:solidFill>
                  <a:schemeClr val="bg1"/>
                </a:solidFill>
              </a:rPr>
              <a:t>35 </a:t>
            </a:r>
            <a:r>
              <a:rPr lang="en-GB" sz="2400" dirty="0">
                <a:solidFill>
                  <a:schemeClr val="bg1"/>
                </a:solidFill>
              </a:rPr>
              <a:t>But Esau’s wives made life miserable for Isaac and </a:t>
            </a:r>
            <a:r>
              <a:rPr lang="en-GB" sz="2400" dirty="0" err="1">
                <a:solidFill>
                  <a:schemeClr val="bg1"/>
                </a:solidFill>
              </a:rPr>
              <a:t>Rebekah</a:t>
            </a:r>
            <a:r>
              <a:rPr lang="en-GB" sz="2400" dirty="0">
                <a:solidFill>
                  <a:schemeClr val="bg1"/>
                </a:solidFill>
              </a:rPr>
              <a:t>.</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3" cstate="print"/>
          <a:srcRect/>
          <a:stretch>
            <a:fillRect/>
          </a:stretch>
        </p:blipFill>
        <p:spPr bwMode="auto">
          <a:xfrm rot="11639123">
            <a:off x="685489" y="1780557"/>
            <a:ext cx="3314700" cy="2210198"/>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sp>
        <p:nvSpPr>
          <p:cNvPr id="14" name="Frame 13"/>
          <p:cNvSpPr/>
          <p:nvPr/>
        </p:nvSpPr>
        <p:spPr>
          <a:xfrm>
            <a:off x="1335697" y="980728"/>
            <a:ext cx="2008110" cy="974088"/>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Abraham</a:t>
            </a:r>
          </a:p>
        </p:txBody>
      </p:sp>
      <p:sp>
        <p:nvSpPr>
          <p:cNvPr id="15" name="Frame 14"/>
          <p:cNvSpPr/>
          <p:nvPr/>
        </p:nvSpPr>
        <p:spPr>
          <a:xfrm>
            <a:off x="1335697" y="2409390"/>
            <a:ext cx="2008110" cy="974088"/>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sp>
        <p:nvSpPr>
          <p:cNvPr id="19" name="Notched Right Arrow 18"/>
          <p:cNvSpPr/>
          <p:nvPr/>
        </p:nvSpPr>
        <p:spPr>
          <a:xfrm rot="5400000">
            <a:off x="2014034" y="1876822"/>
            <a:ext cx="681861" cy="578092"/>
          </a:xfrm>
          <a:prstGeom prst="notched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6" name="TextBox 25"/>
          <p:cNvSpPr txBox="1"/>
          <p:nvPr/>
        </p:nvSpPr>
        <p:spPr>
          <a:xfrm>
            <a:off x="179512" y="5253007"/>
            <a:ext cx="8712968" cy="1200329"/>
          </a:xfrm>
          <a:prstGeom prst="rect">
            <a:avLst/>
          </a:prstGeom>
          <a:noFill/>
        </p:spPr>
        <p:txBody>
          <a:bodyPr wrap="square" rtlCol="0">
            <a:spAutoFit/>
          </a:bodyPr>
          <a:lstStyle/>
          <a:p>
            <a:r>
              <a:rPr lang="en-GB" sz="2400" baseline="30000" dirty="0">
                <a:solidFill>
                  <a:schemeClr val="bg1"/>
                </a:solidFill>
              </a:rPr>
              <a:t>34 </a:t>
            </a:r>
            <a:r>
              <a:rPr lang="en-GB" sz="2400" dirty="0">
                <a:solidFill>
                  <a:schemeClr val="bg1"/>
                </a:solidFill>
              </a:rPr>
              <a:t>At the age of forty, Esau married two Hittite wives: Judith, the daughter of </a:t>
            </a:r>
            <a:r>
              <a:rPr lang="en-GB" sz="2400" dirty="0" err="1">
                <a:solidFill>
                  <a:schemeClr val="bg1"/>
                </a:solidFill>
              </a:rPr>
              <a:t>Beeri</a:t>
            </a:r>
            <a:r>
              <a:rPr lang="en-GB" sz="2400" dirty="0">
                <a:solidFill>
                  <a:schemeClr val="bg1"/>
                </a:solidFill>
              </a:rPr>
              <a:t>, and </a:t>
            </a:r>
            <a:r>
              <a:rPr lang="en-GB" sz="2400" dirty="0" err="1">
                <a:solidFill>
                  <a:schemeClr val="bg1"/>
                </a:solidFill>
              </a:rPr>
              <a:t>Basemath</a:t>
            </a:r>
            <a:r>
              <a:rPr lang="en-GB" sz="2400" dirty="0">
                <a:solidFill>
                  <a:schemeClr val="bg1"/>
                </a:solidFill>
              </a:rPr>
              <a:t>, the daughter of </a:t>
            </a:r>
            <a:r>
              <a:rPr lang="en-GB" sz="2400" dirty="0" err="1">
                <a:solidFill>
                  <a:schemeClr val="bg1"/>
                </a:solidFill>
              </a:rPr>
              <a:t>Elon</a:t>
            </a:r>
            <a:r>
              <a:rPr lang="en-GB" sz="2400" dirty="0">
                <a:solidFill>
                  <a:schemeClr val="bg1"/>
                </a:solidFill>
              </a:rPr>
              <a:t>. </a:t>
            </a:r>
            <a:r>
              <a:rPr lang="en-GB" sz="2400" baseline="30000" dirty="0">
                <a:solidFill>
                  <a:schemeClr val="bg1"/>
                </a:solidFill>
              </a:rPr>
              <a:t>35 </a:t>
            </a:r>
            <a:r>
              <a:rPr lang="en-GB" sz="2400" dirty="0">
                <a:solidFill>
                  <a:schemeClr val="bg1"/>
                </a:solidFill>
              </a:rPr>
              <a:t>But Esau’s wives made life miserable for Isaac and </a:t>
            </a:r>
            <a:r>
              <a:rPr lang="en-GB" sz="2400" dirty="0" err="1">
                <a:solidFill>
                  <a:schemeClr val="bg1"/>
                </a:solidFill>
              </a:rPr>
              <a:t>Rebekah</a:t>
            </a:r>
            <a:r>
              <a:rPr lang="en-GB" sz="2400" dirty="0">
                <a:solidFill>
                  <a:schemeClr val="bg1"/>
                </a:solidFill>
              </a:rPr>
              <a:t>.</a:t>
            </a:r>
          </a:p>
        </p:txBody>
      </p:sp>
      <p:sp>
        <p:nvSpPr>
          <p:cNvPr id="29" name="TextBox 28"/>
          <p:cNvSpPr txBox="1"/>
          <p:nvPr/>
        </p:nvSpPr>
        <p:spPr>
          <a:xfrm>
            <a:off x="3707904" y="4869160"/>
            <a:ext cx="1558440" cy="461665"/>
          </a:xfrm>
          <a:prstGeom prst="rect">
            <a:avLst/>
          </a:prstGeom>
          <a:noFill/>
        </p:spPr>
        <p:txBody>
          <a:bodyPr wrap="none" rtlCol="0">
            <a:spAutoFit/>
          </a:bodyPr>
          <a:lstStyle/>
          <a:p>
            <a:r>
              <a:rPr lang="en-GB" sz="2400" b="1" dirty="0">
                <a:solidFill>
                  <a:schemeClr val="bg1"/>
                </a:solidFill>
              </a:rPr>
              <a:t>Genesis 26</a:t>
            </a:r>
          </a:p>
        </p:txBody>
      </p:sp>
      <p:pic>
        <p:nvPicPr>
          <p:cNvPr id="18" name="Picture 4" descr="Related image"/>
          <p:cNvPicPr>
            <a:picLocks noChangeAspect="1" noChangeArrowheads="1"/>
          </p:cNvPicPr>
          <p:nvPr/>
        </p:nvPicPr>
        <p:blipFill>
          <a:blip r:embed="rId2" cstate="print"/>
          <a:srcRect/>
          <a:stretch>
            <a:fillRect/>
          </a:stretch>
        </p:blipFill>
        <p:spPr bwMode="auto">
          <a:xfrm rot="11639123">
            <a:off x="685489" y="412405"/>
            <a:ext cx="3314700" cy="2210198"/>
          </a:xfrm>
          <a:prstGeom prst="rect">
            <a:avLst/>
          </a:prstGeom>
          <a:noFill/>
        </p:spPr>
      </p:pic>
      <p:sp>
        <p:nvSpPr>
          <p:cNvPr id="22" name="TextBox 21"/>
          <p:cNvSpPr txBox="1"/>
          <p:nvPr/>
        </p:nvSpPr>
        <p:spPr>
          <a:xfrm>
            <a:off x="4067944" y="908720"/>
            <a:ext cx="4752528" cy="3046988"/>
          </a:xfrm>
          <a:prstGeom prst="rect">
            <a:avLst/>
          </a:prstGeom>
          <a:noFill/>
        </p:spPr>
        <p:txBody>
          <a:bodyPr wrap="square" rtlCol="0">
            <a:spAutoFit/>
          </a:bodyPr>
          <a:lstStyle/>
          <a:p>
            <a:pPr algn="ctr"/>
            <a:r>
              <a:rPr lang="en-GB" sz="2400" b="1" dirty="0">
                <a:solidFill>
                  <a:schemeClr val="bg1"/>
                </a:solidFill>
              </a:rPr>
              <a:t>Genesis 24</a:t>
            </a:r>
          </a:p>
          <a:p>
            <a:r>
              <a:rPr lang="en-GB" sz="2400" baseline="30000" dirty="0">
                <a:solidFill>
                  <a:schemeClr val="bg1"/>
                </a:solidFill>
              </a:rPr>
              <a:t>2 </a:t>
            </a:r>
            <a:r>
              <a:rPr lang="en-GB" sz="2400" dirty="0">
                <a:solidFill>
                  <a:schemeClr val="bg1"/>
                </a:solidFill>
              </a:rPr>
              <a:t>One day Abraham said to his oldest servant, the man in charge of his household... </a:t>
            </a:r>
            <a:r>
              <a:rPr lang="en-GB" sz="2400" baseline="30000" dirty="0">
                <a:solidFill>
                  <a:schemeClr val="bg1"/>
                </a:solidFill>
              </a:rPr>
              <a:t>3 </a:t>
            </a:r>
            <a:r>
              <a:rPr lang="en-GB" sz="2400" dirty="0">
                <a:solidFill>
                  <a:schemeClr val="bg1"/>
                </a:solidFill>
              </a:rPr>
              <a:t>”Swear by the </a:t>
            </a:r>
            <a:r>
              <a:rPr lang="en-GB" sz="2400" cap="small" dirty="0">
                <a:solidFill>
                  <a:schemeClr val="bg1"/>
                </a:solidFill>
              </a:rPr>
              <a:t>Lord</a:t>
            </a:r>
            <a:r>
              <a:rPr lang="en-GB" sz="2400" dirty="0">
                <a:solidFill>
                  <a:schemeClr val="bg1"/>
                </a:solidFill>
              </a:rPr>
              <a:t>, the God of heaven and earth, that you will not allow my son to marry one of these local Canaanite women.</a:t>
            </a:r>
            <a:endParaRPr lang="en-GB" sz="2400" b="1" dirty="0">
              <a:solidFill>
                <a:schemeClr val="bg1"/>
              </a:solidFill>
            </a:endParaRPr>
          </a:p>
        </p:txBody>
      </p:sp>
      <p:sp>
        <p:nvSpPr>
          <p:cNvPr id="27" name="TextBox 26"/>
          <p:cNvSpPr txBox="1"/>
          <p:nvPr/>
        </p:nvSpPr>
        <p:spPr>
          <a:xfrm>
            <a:off x="179512" y="3822139"/>
            <a:ext cx="8640960" cy="830997"/>
          </a:xfrm>
          <a:prstGeom prst="rect">
            <a:avLst/>
          </a:prstGeom>
          <a:noFill/>
        </p:spPr>
        <p:txBody>
          <a:bodyPr wrap="square" rtlCol="0">
            <a:spAutoFit/>
          </a:bodyPr>
          <a:lstStyle/>
          <a:p>
            <a:r>
              <a:rPr lang="en-GB" sz="2400" baseline="30000" dirty="0">
                <a:solidFill>
                  <a:schemeClr val="bg1"/>
                </a:solidFill>
              </a:rPr>
              <a:t>4 </a:t>
            </a:r>
            <a:r>
              <a:rPr lang="en-GB" sz="2400" dirty="0">
                <a:solidFill>
                  <a:schemeClr val="bg1"/>
                </a:solidFill>
              </a:rPr>
              <a:t>Go instead to my homeland, to my relatives, and find a wife there for my son Isaac.”</a:t>
            </a:r>
            <a:endParaRPr lang="en-GB"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893033"/>
            <a:ext cx="8136904" cy="5632311"/>
          </a:xfrm>
          <a:prstGeom prst="rect">
            <a:avLst/>
          </a:prstGeom>
          <a:noFill/>
        </p:spPr>
        <p:txBody>
          <a:bodyPr wrap="square" rtlCol="0">
            <a:spAutoFit/>
          </a:bodyPr>
          <a:lstStyle/>
          <a:p>
            <a:pPr algn="ctr"/>
            <a:r>
              <a:rPr lang="en-GB" sz="2400" dirty="0">
                <a:solidFill>
                  <a:schemeClr val="bg1"/>
                </a:solidFill>
              </a:rPr>
              <a:t> </a:t>
            </a:r>
          </a:p>
          <a:p>
            <a:r>
              <a:rPr lang="en-GB" sz="2400" i="1" dirty="0">
                <a:solidFill>
                  <a:schemeClr val="bg1"/>
                </a:solidFill>
              </a:rPr>
              <a:t>“I see people who live apart and do not consider themselves one of the nations.”</a:t>
            </a:r>
          </a:p>
          <a:p>
            <a:pPr algn="r"/>
            <a:r>
              <a:rPr lang="en-GB" sz="2400" dirty="0">
                <a:solidFill>
                  <a:schemeClr val="bg1"/>
                </a:solidFill>
              </a:rPr>
              <a:t>Numbers 23:9</a:t>
            </a:r>
          </a:p>
          <a:p>
            <a:pPr algn="ctr"/>
            <a:endParaRPr lang="en-GB" sz="2400" dirty="0">
              <a:solidFill>
                <a:schemeClr val="bg1"/>
              </a:solidFill>
            </a:endParaRPr>
          </a:p>
          <a:p>
            <a:r>
              <a:rPr lang="en-GB" sz="2400" i="1" dirty="0">
                <a:solidFill>
                  <a:schemeClr val="bg1"/>
                </a:solidFill>
              </a:rPr>
              <a:t>“I have chosen you out of the world” </a:t>
            </a:r>
          </a:p>
          <a:p>
            <a:pPr algn="r"/>
            <a:r>
              <a:rPr lang="en-GB" sz="2400" dirty="0">
                <a:solidFill>
                  <a:schemeClr val="bg1"/>
                </a:solidFill>
              </a:rPr>
              <a:t>John 15:19</a:t>
            </a:r>
          </a:p>
          <a:p>
            <a:pPr algn="ctr"/>
            <a:endParaRPr lang="en-GB" sz="2400" dirty="0">
              <a:solidFill>
                <a:schemeClr val="bg1"/>
              </a:solidFill>
            </a:endParaRPr>
          </a:p>
          <a:p>
            <a:r>
              <a:rPr lang="en-GB" sz="2400" i="1" dirty="0">
                <a:solidFill>
                  <a:schemeClr val="bg1"/>
                </a:solidFill>
              </a:rPr>
              <a:t>“As you sent me into the world, I have sent them into the world. For them I sanctify myself, that they too may be truly sanctified.”</a:t>
            </a:r>
          </a:p>
          <a:p>
            <a:pPr algn="r"/>
            <a:r>
              <a:rPr lang="en-GB" sz="2400" dirty="0">
                <a:solidFill>
                  <a:schemeClr val="bg1"/>
                </a:solidFill>
              </a:rPr>
              <a:t>John 17:18-19</a:t>
            </a:r>
          </a:p>
          <a:p>
            <a:pPr algn="ctr"/>
            <a:endParaRPr lang="en-GB" sz="2400" dirty="0">
              <a:solidFill>
                <a:schemeClr val="bg1"/>
              </a:solidFill>
            </a:endParaRPr>
          </a:p>
          <a:p>
            <a:r>
              <a:rPr lang="en-GB" sz="2400" i="1" dirty="0">
                <a:solidFill>
                  <a:schemeClr val="bg1"/>
                </a:solidFill>
              </a:rPr>
              <a:t>“Live here as a foreigner in this land, and I will be with you and bless you.”</a:t>
            </a:r>
          </a:p>
          <a:p>
            <a:pPr algn="r"/>
            <a:r>
              <a:rPr lang="en-GB" sz="2400" dirty="0">
                <a:solidFill>
                  <a:schemeClr val="bg1"/>
                </a:solidFill>
              </a:rPr>
              <a:t>Genesis 26:3</a:t>
            </a:r>
          </a:p>
        </p:txBody>
      </p:sp>
      <p:sp>
        <p:nvSpPr>
          <p:cNvPr id="3" name="Rectangle 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rot="21128012">
            <a:off x="2527832" y="273761"/>
            <a:ext cx="4063933" cy="923330"/>
          </a:xfrm>
          <a:prstGeom prst="rect">
            <a:avLst/>
          </a:prstGeom>
        </p:spPr>
        <p:style>
          <a:lnRef idx="1">
            <a:schemeClr val="dk1"/>
          </a:lnRef>
          <a:fillRef idx="2">
            <a:schemeClr val="dk1"/>
          </a:fillRef>
          <a:effectRef idx="1">
            <a:schemeClr val="dk1"/>
          </a:effectRef>
          <a:fontRef idx="minor">
            <a:schemeClr val="dk1"/>
          </a:fontRef>
        </p:style>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solidFill>
                    <a:schemeClr val="bg2"/>
                  </a:solidFill>
                </a:ln>
                <a:solidFill>
                  <a:schemeClr val="tx1"/>
                </a:solidFill>
                <a:effectLst>
                  <a:outerShdw blurRad="76200" dist="50800" dir="5400000" algn="tl" rotWithShape="0">
                    <a:srgbClr val="000000">
                      <a:alpha val="65000"/>
                    </a:srgbClr>
                  </a:outerShdw>
                </a:effectLst>
                <a:latin typeface="Consolas" pitchFamily="49" charset="0"/>
              </a:rPr>
              <a:t>Previously</a:t>
            </a:r>
          </a:p>
        </p:txBody>
      </p:sp>
      <p:sp>
        <p:nvSpPr>
          <p:cNvPr id="27" name="TextBox 26"/>
          <p:cNvSpPr txBox="1"/>
          <p:nvPr/>
        </p:nvSpPr>
        <p:spPr>
          <a:xfrm>
            <a:off x="395536" y="1628800"/>
            <a:ext cx="8136904" cy="3108543"/>
          </a:xfrm>
          <a:prstGeom prst="rect">
            <a:avLst/>
          </a:prstGeom>
          <a:noFill/>
        </p:spPr>
        <p:txBody>
          <a:bodyPr wrap="square" rtlCol="0">
            <a:spAutoFit/>
          </a:bodyPr>
          <a:lstStyle/>
          <a:p>
            <a:pPr algn="ctr"/>
            <a:r>
              <a:rPr lang="en-GB" sz="2800" dirty="0">
                <a:solidFill>
                  <a:schemeClr val="bg1"/>
                </a:solidFill>
              </a:rPr>
              <a:t> </a:t>
            </a:r>
          </a:p>
          <a:p>
            <a:pPr algn="ctr"/>
            <a:r>
              <a:rPr lang="en-GB" sz="2800" b="1" dirty="0">
                <a:solidFill>
                  <a:schemeClr val="bg1"/>
                </a:solidFill>
              </a:rPr>
              <a:t>Balaam’s view on Israel:</a:t>
            </a:r>
          </a:p>
          <a:p>
            <a:pPr algn="ctr"/>
            <a:endParaRPr lang="en-GB" sz="2800" dirty="0">
              <a:solidFill>
                <a:schemeClr val="bg1"/>
              </a:solidFill>
            </a:endParaRPr>
          </a:p>
          <a:p>
            <a:pPr algn="ctr"/>
            <a:r>
              <a:rPr lang="en-GB" sz="2800" i="1" dirty="0">
                <a:solidFill>
                  <a:schemeClr val="bg1"/>
                </a:solidFill>
              </a:rPr>
              <a:t>“I see people who live apart and do not consider themselves one of the nations.” </a:t>
            </a:r>
          </a:p>
          <a:p>
            <a:pPr algn="ctr"/>
            <a:endParaRPr lang="en-GB" sz="2800" dirty="0">
              <a:solidFill>
                <a:schemeClr val="bg1"/>
              </a:solidFill>
            </a:endParaRPr>
          </a:p>
          <a:p>
            <a:pPr algn="ctr"/>
            <a:r>
              <a:rPr lang="en-GB" sz="2800" dirty="0">
                <a:solidFill>
                  <a:schemeClr val="bg1"/>
                </a:solidFill>
              </a:rPr>
              <a:t>Numbers 23:9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rot="21128012">
            <a:off x="2527832" y="273761"/>
            <a:ext cx="4063933" cy="923330"/>
          </a:xfrm>
          <a:prstGeom prst="rect">
            <a:avLst/>
          </a:prstGeom>
        </p:spPr>
        <p:style>
          <a:lnRef idx="1">
            <a:schemeClr val="dk1"/>
          </a:lnRef>
          <a:fillRef idx="2">
            <a:schemeClr val="dk1"/>
          </a:fillRef>
          <a:effectRef idx="1">
            <a:schemeClr val="dk1"/>
          </a:effectRef>
          <a:fontRef idx="minor">
            <a:schemeClr val="dk1"/>
          </a:fontRef>
        </p:style>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solidFill>
                    <a:schemeClr val="bg2"/>
                  </a:solidFill>
                </a:ln>
                <a:solidFill>
                  <a:schemeClr val="tx1"/>
                </a:solidFill>
                <a:effectLst>
                  <a:outerShdw blurRad="76200" dist="50800" dir="5400000" algn="tl" rotWithShape="0">
                    <a:srgbClr val="000000">
                      <a:alpha val="65000"/>
                    </a:srgbClr>
                  </a:outerShdw>
                </a:effectLst>
                <a:latin typeface="Consolas" pitchFamily="49" charset="0"/>
              </a:rPr>
              <a:t>Previously</a:t>
            </a:r>
          </a:p>
        </p:txBody>
      </p:sp>
      <p:sp>
        <p:nvSpPr>
          <p:cNvPr id="27" name="TextBox 26"/>
          <p:cNvSpPr txBox="1"/>
          <p:nvPr/>
        </p:nvSpPr>
        <p:spPr>
          <a:xfrm>
            <a:off x="395536" y="1628800"/>
            <a:ext cx="8136904" cy="2677656"/>
          </a:xfrm>
          <a:prstGeom prst="rect">
            <a:avLst/>
          </a:prstGeom>
          <a:noFill/>
        </p:spPr>
        <p:txBody>
          <a:bodyPr wrap="square" rtlCol="0">
            <a:spAutoFit/>
          </a:bodyPr>
          <a:lstStyle/>
          <a:p>
            <a:pPr algn="ctr"/>
            <a:r>
              <a:rPr lang="en-GB" sz="2800" dirty="0">
                <a:solidFill>
                  <a:schemeClr val="bg1"/>
                </a:solidFill>
              </a:rPr>
              <a:t> </a:t>
            </a:r>
          </a:p>
          <a:p>
            <a:pPr algn="ctr"/>
            <a:r>
              <a:rPr lang="en-GB" sz="2800" b="1" dirty="0">
                <a:solidFill>
                  <a:schemeClr val="bg1"/>
                </a:solidFill>
              </a:rPr>
              <a:t>Jesus’ view of his disciples:</a:t>
            </a:r>
          </a:p>
          <a:p>
            <a:pPr algn="ctr"/>
            <a:endParaRPr lang="en-GB" sz="2800" dirty="0">
              <a:solidFill>
                <a:schemeClr val="bg1"/>
              </a:solidFill>
            </a:endParaRPr>
          </a:p>
          <a:p>
            <a:pPr algn="ctr"/>
            <a:r>
              <a:rPr lang="en-GB" sz="2800" i="1" dirty="0">
                <a:solidFill>
                  <a:schemeClr val="bg1"/>
                </a:solidFill>
              </a:rPr>
              <a:t>“I have chosen you out of the world” </a:t>
            </a:r>
          </a:p>
          <a:p>
            <a:pPr algn="ctr"/>
            <a:endParaRPr lang="en-GB" sz="2800" i="1" dirty="0">
              <a:solidFill>
                <a:schemeClr val="bg1"/>
              </a:solidFill>
            </a:endParaRPr>
          </a:p>
          <a:p>
            <a:pPr algn="ctr"/>
            <a:r>
              <a:rPr lang="en-GB" sz="2800" dirty="0">
                <a:solidFill>
                  <a:schemeClr val="bg1"/>
                </a:solidFill>
              </a:rPr>
              <a:t>John 15:19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rot="21128012">
            <a:off x="2527832" y="273761"/>
            <a:ext cx="4063933" cy="923330"/>
          </a:xfrm>
          <a:prstGeom prst="rect">
            <a:avLst/>
          </a:prstGeom>
        </p:spPr>
        <p:style>
          <a:lnRef idx="1">
            <a:schemeClr val="dk1"/>
          </a:lnRef>
          <a:fillRef idx="2">
            <a:schemeClr val="dk1"/>
          </a:fillRef>
          <a:effectRef idx="1">
            <a:schemeClr val="dk1"/>
          </a:effectRef>
          <a:fontRef idx="minor">
            <a:schemeClr val="dk1"/>
          </a:fontRef>
        </p:style>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solidFill>
                    <a:schemeClr val="bg2"/>
                  </a:solidFill>
                </a:ln>
                <a:solidFill>
                  <a:schemeClr val="tx1"/>
                </a:solidFill>
                <a:effectLst>
                  <a:outerShdw blurRad="76200" dist="50800" dir="5400000" algn="tl" rotWithShape="0">
                    <a:srgbClr val="000000">
                      <a:alpha val="65000"/>
                    </a:srgbClr>
                  </a:outerShdw>
                </a:effectLst>
                <a:latin typeface="Consolas" pitchFamily="49" charset="0"/>
              </a:rPr>
              <a:t>Previously</a:t>
            </a:r>
          </a:p>
        </p:txBody>
      </p:sp>
      <p:sp>
        <p:nvSpPr>
          <p:cNvPr id="27" name="TextBox 26"/>
          <p:cNvSpPr txBox="1"/>
          <p:nvPr/>
        </p:nvSpPr>
        <p:spPr>
          <a:xfrm>
            <a:off x="395536" y="1628800"/>
            <a:ext cx="8136904" cy="3970318"/>
          </a:xfrm>
          <a:prstGeom prst="rect">
            <a:avLst/>
          </a:prstGeom>
          <a:noFill/>
        </p:spPr>
        <p:txBody>
          <a:bodyPr wrap="square" rtlCol="0">
            <a:spAutoFit/>
          </a:bodyPr>
          <a:lstStyle/>
          <a:p>
            <a:pPr algn="ctr"/>
            <a:r>
              <a:rPr lang="en-GB" sz="2800" dirty="0">
                <a:solidFill>
                  <a:schemeClr val="bg1"/>
                </a:solidFill>
              </a:rPr>
              <a:t> </a:t>
            </a:r>
          </a:p>
          <a:p>
            <a:pPr algn="ctr"/>
            <a:r>
              <a:rPr lang="en-GB" sz="2800" b="1" dirty="0">
                <a:solidFill>
                  <a:schemeClr val="bg1"/>
                </a:solidFill>
              </a:rPr>
              <a:t>Jesus’ view of his disciples:</a:t>
            </a:r>
          </a:p>
          <a:p>
            <a:pPr algn="ctr"/>
            <a:endParaRPr lang="en-GB" sz="2800" dirty="0">
              <a:solidFill>
                <a:schemeClr val="bg1"/>
              </a:solidFill>
            </a:endParaRPr>
          </a:p>
          <a:p>
            <a:pPr algn="ctr"/>
            <a:r>
              <a:rPr lang="en-GB" sz="2800" i="1" dirty="0">
                <a:solidFill>
                  <a:schemeClr val="bg1"/>
                </a:solidFill>
              </a:rPr>
              <a:t>“As you [the Father] sent me into the world, I have sent them [the disciples] into the world. For them I sanctify myself, that they too may be truly sanctified.”</a:t>
            </a:r>
          </a:p>
          <a:p>
            <a:pPr algn="ctr"/>
            <a:endParaRPr lang="en-GB" sz="2800" dirty="0">
              <a:solidFill>
                <a:schemeClr val="bg1"/>
              </a:solidFill>
            </a:endParaRPr>
          </a:p>
          <a:p>
            <a:pPr algn="ctr"/>
            <a:r>
              <a:rPr lang="en-GB" sz="2800" dirty="0">
                <a:solidFill>
                  <a:schemeClr val="bg1"/>
                </a:solidFill>
              </a:rPr>
              <a:t>John 17:18-19</a:t>
            </a:r>
          </a:p>
          <a:p>
            <a:pPr algn="ctr"/>
            <a:r>
              <a:rPr lang="en-GB" sz="2800" dirty="0">
                <a:solidFill>
                  <a:schemeClr val="bg1"/>
                </a:solidFill>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rot="21128012">
            <a:off x="3257039" y="1193762"/>
            <a:ext cx="2124299" cy="923330"/>
          </a:xfrm>
          <a:prstGeom prst="rect">
            <a:avLst/>
          </a:prstGeom>
        </p:spPr>
        <p:style>
          <a:lnRef idx="1">
            <a:schemeClr val="dk1"/>
          </a:lnRef>
          <a:fillRef idx="2">
            <a:schemeClr val="dk1"/>
          </a:fillRef>
          <a:effectRef idx="1">
            <a:schemeClr val="dk1"/>
          </a:effectRef>
          <a:fontRef idx="minor">
            <a:schemeClr val="dk1"/>
          </a:fontRef>
        </p:style>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solidFill>
                    <a:schemeClr val="bg2"/>
                  </a:solidFill>
                </a:ln>
                <a:solidFill>
                  <a:schemeClr val="tx1"/>
                </a:solidFill>
                <a:effectLst>
                  <a:outerShdw blurRad="76200" dist="50800" dir="5400000" algn="tl" rotWithShape="0">
                    <a:srgbClr val="000000">
                      <a:alpha val="65000"/>
                    </a:srgbClr>
                  </a:outerShdw>
                </a:effectLst>
                <a:latin typeface="Consolas" pitchFamily="49" charset="0"/>
              </a:rPr>
              <a:t>Today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rot="21128012">
            <a:off x="3257039" y="1193762"/>
            <a:ext cx="2124299" cy="923330"/>
          </a:xfrm>
          <a:prstGeom prst="rect">
            <a:avLst/>
          </a:prstGeom>
        </p:spPr>
        <p:style>
          <a:lnRef idx="1">
            <a:schemeClr val="dk1"/>
          </a:lnRef>
          <a:fillRef idx="2">
            <a:schemeClr val="dk1"/>
          </a:fillRef>
          <a:effectRef idx="1">
            <a:schemeClr val="dk1"/>
          </a:effectRef>
          <a:fontRef idx="minor">
            <a:schemeClr val="dk1"/>
          </a:fontRef>
        </p:style>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solidFill>
                    <a:schemeClr val="bg2"/>
                  </a:solidFill>
                </a:ln>
                <a:solidFill>
                  <a:schemeClr val="tx1"/>
                </a:solidFill>
                <a:effectLst>
                  <a:outerShdw blurRad="76200" dist="50800" dir="5400000" algn="tl" rotWithShape="0">
                    <a:srgbClr val="000000">
                      <a:alpha val="65000"/>
                    </a:srgbClr>
                  </a:outerShdw>
                </a:effectLst>
                <a:latin typeface="Consolas" pitchFamily="49" charset="0"/>
              </a:rPr>
              <a:t>Today</a:t>
            </a:r>
          </a:p>
        </p:txBody>
      </p:sp>
      <p:sp>
        <p:nvSpPr>
          <p:cNvPr id="7" name="Rectangle 6"/>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883" y="0"/>
            <a:ext cx="8255786" cy="769441"/>
          </a:xfrm>
          <a:prstGeom prst="rect">
            <a:avLst/>
          </a:prstGeom>
          <a:noFill/>
        </p:spPr>
        <p:txBody>
          <a:bodyPr wrap="none" lIns="91440" tIns="45720" rIns="91440" bIns="45720">
            <a:spAutoFit/>
          </a:bodyPr>
          <a:lstStyle/>
          <a:p>
            <a:pPr algn="ct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okman Old Style" pitchFamily="18" charset="0"/>
              </a:rPr>
              <a:t>Stay &amp; Obey … Sow &amp; Grow</a:t>
            </a:r>
          </a:p>
        </p:txBody>
      </p:sp>
      <p:sp>
        <p:nvSpPr>
          <p:cNvPr id="15" name="Frame 14"/>
          <p:cNvSpPr/>
          <p:nvPr/>
        </p:nvSpPr>
        <p:spPr>
          <a:xfrm>
            <a:off x="1335697" y="2769430"/>
            <a:ext cx="2008110" cy="974088"/>
          </a:xfrm>
          <a:prstGeom prst="frame">
            <a:avLst/>
          </a:prstGeom>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Calibri Light" pitchFamily="34" charset="0"/>
                <a:cs typeface="Calibri Light" pitchFamily="34" charset="0"/>
              </a:rPr>
              <a:t>Isaac</a:t>
            </a:r>
          </a:p>
        </p:txBody>
      </p:sp>
      <p:pic>
        <p:nvPicPr>
          <p:cNvPr id="11268" name="Picture 4" descr="Related image"/>
          <p:cNvPicPr>
            <a:picLocks noChangeAspect="1" noChangeArrowheads="1"/>
          </p:cNvPicPr>
          <p:nvPr/>
        </p:nvPicPr>
        <p:blipFill>
          <a:blip r:embed="rId2" cstate="print"/>
          <a:srcRect/>
          <a:stretch>
            <a:fillRect/>
          </a:stretch>
        </p:blipFill>
        <p:spPr bwMode="auto">
          <a:xfrm rot="11639123">
            <a:off x="685489" y="2284614"/>
            <a:ext cx="3314700" cy="2210198"/>
          </a:xfrm>
          <a:prstGeom prst="rect">
            <a:avLst/>
          </a:prstGeom>
          <a:noFill/>
        </p:spPr>
      </p:pic>
      <p:pic>
        <p:nvPicPr>
          <p:cNvPr id="23" name="Picture 22" descr="https://www.bible-history.com/maps/7-Isaacs-journeys.jpg"/>
          <p:cNvPicPr/>
          <p:nvPr/>
        </p:nvPicPr>
        <p:blipFill>
          <a:blip r:embed="rId3" cstate="print"/>
          <a:srcRect/>
          <a:stretch>
            <a:fillRect/>
          </a:stretch>
        </p:blipFill>
        <p:spPr bwMode="auto">
          <a:xfrm>
            <a:off x="4693756" y="980728"/>
            <a:ext cx="4198724" cy="5400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1774</TotalTime>
  <Words>544</Words>
  <Application>Microsoft Office PowerPoint</Application>
  <PresentationFormat>On-screen Show (4:3)</PresentationFormat>
  <Paragraphs>251</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How does it feel to be chosen?</vt:lpstr>
      <vt:lpstr>Sometimes we do the choosing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 Petts</dc:creator>
  <cp:lastModifiedBy>Jon Petts</cp:lastModifiedBy>
  <cp:revision>6</cp:revision>
  <dcterms:created xsi:type="dcterms:W3CDTF">2018-04-26T14:52:14Z</dcterms:created>
  <dcterms:modified xsi:type="dcterms:W3CDTF">2018-04-28T08:31:49Z</dcterms:modified>
</cp:coreProperties>
</file>