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0" r:id="rId1"/>
  </p:sldMasterIdLst>
  <p:sldIdLst>
    <p:sldId id="256" r:id="rId2"/>
    <p:sldId id="279" r:id="rId3"/>
    <p:sldId id="257" r:id="rId4"/>
    <p:sldId id="265" r:id="rId5"/>
    <p:sldId id="259" r:id="rId6"/>
    <p:sldId id="263" r:id="rId7"/>
    <p:sldId id="264" r:id="rId8"/>
    <p:sldId id="261" r:id="rId9"/>
    <p:sldId id="266" r:id="rId10"/>
    <p:sldId id="267" r:id="rId11"/>
    <p:sldId id="268" r:id="rId12"/>
    <p:sldId id="270" r:id="rId13"/>
    <p:sldId id="269" r:id="rId14"/>
    <p:sldId id="271" r:id="rId15"/>
    <p:sldId id="275" r:id="rId16"/>
    <p:sldId id="276" r:id="rId17"/>
    <p:sldId id="262" r:id="rId18"/>
    <p:sldId id="277" r:id="rId19"/>
    <p:sldId id="278" r:id="rId20"/>
    <p:sldId id="260"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144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ectangle 9"/>
          <p:cNvSpPr/>
          <p:nvPr/>
        </p:nvSpPr>
        <p:spPr>
          <a:xfrm>
            <a:off x="1007534" y="0"/>
            <a:ext cx="5898825"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6906359"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958856" y="3428999"/>
            <a:ext cx="4138550" cy="2268559"/>
          </a:xfrm>
        </p:spPr>
        <p:txBody>
          <a:bodyPr anchor="t">
            <a:normAutofit/>
          </a:bodyPr>
          <a:lstStyle>
            <a:lvl1pPr algn="r">
              <a:defRPr sz="4200"/>
            </a:lvl1pPr>
          </a:lstStyle>
          <a:p>
            <a:r>
              <a:rPr lang="en-US"/>
              <a:t>Click to edit Master title style</a:t>
            </a:r>
            <a:endParaRPr lang="en-US" dirty="0"/>
          </a:p>
        </p:txBody>
      </p:sp>
      <p:sp>
        <p:nvSpPr>
          <p:cNvPr id="3" name="Subtitle 2"/>
          <p:cNvSpPr>
            <a:spLocks noGrp="1"/>
          </p:cNvSpPr>
          <p:nvPr>
            <p:ph type="subTitle" idx="1"/>
          </p:nvPr>
        </p:nvSpPr>
        <p:spPr>
          <a:xfrm>
            <a:off x="2131292" y="2268787"/>
            <a:ext cx="3966114" cy="1160213"/>
          </a:xfrm>
        </p:spPr>
        <p:txBody>
          <a:bodyPr tIns="0" anchor="b">
            <a:normAutofit/>
          </a:bodyPr>
          <a:lstStyle>
            <a:lvl1pPr marL="0" indent="0" algn="r">
              <a:buNone/>
              <a:defRPr sz="1600" b="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7264FBB-4975-46BA-9A17-3D4CB307600E}" type="datetimeFigureOut">
              <a:rPr lang="en-GB" smtClean="0"/>
              <a:t>24/05/2018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rIns="45720"/>
          <a:lstStyle/>
          <a:p>
            <a:fld id="{605E324F-DEE5-40D3-9381-CECD77AC84A6}" type="slidenum">
              <a:rPr lang="en-GB" smtClean="0"/>
              <a:t>‹#›</a:t>
            </a:fld>
            <a:endParaRPr lang="en-GB"/>
          </a:p>
        </p:txBody>
      </p:sp>
      <p:sp>
        <p:nvSpPr>
          <p:cNvPr id="24" name="TextBox 23"/>
          <p:cNvSpPr txBox="1"/>
          <p:nvPr/>
        </p:nvSpPr>
        <p:spPr>
          <a:xfrm>
            <a:off x="1641440" y="3262168"/>
            <a:ext cx="311727" cy="430887"/>
          </a:xfrm>
          <a:prstGeom prst="rect">
            <a:avLst/>
          </a:prstGeom>
          <a:noFill/>
        </p:spPr>
        <p:txBody>
          <a:bodyPr wrap="square" rtlCol="0">
            <a:spAutoFit/>
          </a:bodyPr>
          <a:lstStyle/>
          <a:p>
            <a:pPr algn="r"/>
            <a:r>
              <a:rPr lang="en-US" sz="2200" dirty="0">
                <a:solidFill>
                  <a:schemeClr val="accent6"/>
                </a:solidFill>
                <a:latin typeface="Wingdings 3" panose="05040102010807070707" pitchFamily="18" charset="2"/>
              </a:rPr>
              <a:t>z</a:t>
            </a:r>
            <a:endParaRPr lang="en-US" sz="22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1104679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Rectangle 9"/>
          <p:cNvSpPr/>
          <p:nvPr/>
        </p:nvSpPr>
        <p:spPr>
          <a:xfrm>
            <a:off x="1007534" y="0"/>
            <a:ext cx="7315560"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32116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TextBox 16"/>
          <p:cNvSpPr txBox="1"/>
          <p:nvPr/>
        </p:nvSpPr>
        <p:spPr>
          <a:xfrm>
            <a:off x="1651862" y="636541"/>
            <a:ext cx="311727" cy="338554"/>
          </a:xfrm>
          <a:prstGeom prst="rect">
            <a:avLst/>
          </a:prstGeom>
          <a:noFill/>
        </p:spPr>
        <p:txBody>
          <a:bodyPr wrap="square" rtlCol="0">
            <a:spAutoFit/>
          </a:bodyPr>
          <a:lstStyle/>
          <a:p>
            <a:pPr algn="r"/>
            <a:r>
              <a:rPr lang="en-US" sz="1600" dirty="0">
                <a:solidFill>
                  <a:schemeClr val="accent6"/>
                </a:solidFill>
                <a:latin typeface="Wingdings 3" panose="05040102010807070707" pitchFamily="18" charset="2"/>
              </a:rPr>
              <a:t>z</a:t>
            </a:r>
            <a:endParaRPr lang="en-US" sz="16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58857" y="808057"/>
            <a:ext cx="5885350"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2120792" y="2049878"/>
            <a:ext cx="5723414" cy="400006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264FBB-4975-46BA-9A17-3D4CB307600E}" type="datetimeFigureOut">
              <a:rPr lang="en-GB" smtClean="0"/>
              <a:t>24/05/2018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5E324F-DEE5-40D3-9381-CECD77AC84A6}" type="slidenum">
              <a:rPr lang="en-GB" smtClean="0"/>
              <a:t>‹#›</a:t>
            </a:fld>
            <a:endParaRPr lang="en-GB"/>
          </a:p>
        </p:txBody>
      </p:sp>
    </p:spTree>
    <p:extLst>
      <p:ext uri="{BB962C8B-B14F-4D97-AF65-F5344CB8AC3E}">
        <p14:creationId xmlns:p14="http://schemas.microsoft.com/office/powerpoint/2010/main" val="2765612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8" name="Rectangle 17"/>
          <p:cNvSpPr/>
          <p:nvPr/>
        </p:nvSpPr>
        <p:spPr>
          <a:xfrm>
            <a:off x="1007534" y="0"/>
            <a:ext cx="7315560"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832116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TextBox 22"/>
          <p:cNvSpPr txBox="1"/>
          <p:nvPr/>
        </p:nvSpPr>
        <p:spPr>
          <a:xfrm rot="5400000">
            <a:off x="7688343" y="480678"/>
            <a:ext cx="311727" cy="338554"/>
          </a:xfrm>
          <a:prstGeom prst="rect">
            <a:avLst/>
          </a:prstGeom>
          <a:noFill/>
        </p:spPr>
        <p:txBody>
          <a:bodyPr wrap="square" rtlCol="0">
            <a:spAutoFit/>
          </a:bodyPr>
          <a:lstStyle/>
          <a:p>
            <a:pPr algn="r"/>
            <a:r>
              <a:rPr lang="en-US" sz="1600" dirty="0">
                <a:solidFill>
                  <a:schemeClr val="accent6"/>
                </a:solidFill>
                <a:latin typeface="Wingdings 3" panose="05040102010807070707" pitchFamily="18" charset="2"/>
              </a:rPr>
              <a:t>z</a:t>
            </a:r>
            <a:endParaRPr lang="en-US" sz="16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6849317" y="805818"/>
            <a:ext cx="99488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964598" y="970410"/>
            <a:ext cx="4715441" cy="507953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264FBB-4975-46BA-9A17-3D4CB307600E}" type="datetimeFigureOut">
              <a:rPr lang="en-GB" smtClean="0"/>
              <a:t>24/05/2018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5E324F-DEE5-40D3-9381-CECD77AC84A6}" type="slidenum">
              <a:rPr lang="en-GB" smtClean="0"/>
              <a:t>‹#›</a:t>
            </a:fld>
            <a:endParaRPr lang="en-GB"/>
          </a:p>
        </p:txBody>
      </p:sp>
    </p:spTree>
    <p:extLst>
      <p:ext uri="{BB962C8B-B14F-4D97-AF65-F5344CB8AC3E}">
        <p14:creationId xmlns:p14="http://schemas.microsoft.com/office/powerpoint/2010/main" val="4170004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p:nvSpPr>
        <p:spPr>
          <a:xfrm>
            <a:off x="832116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07534" y="0"/>
            <a:ext cx="7315560"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264FBB-4975-46BA-9A17-3D4CB307600E}" type="datetimeFigureOut">
              <a:rPr lang="en-GB" smtClean="0"/>
              <a:t>24/05/2018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5E324F-DEE5-40D3-9381-CECD77AC84A6}" type="slidenum">
              <a:rPr lang="en-GB" smtClean="0"/>
              <a:t>‹#›</a:t>
            </a:fld>
            <a:endParaRPr lang="en-GB"/>
          </a:p>
        </p:txBody>
      </p:sp>
      <p:sp>
        <p:nvSpPr>
          <p:cNvPr id="7" name="TextBox 6"/>
          <p:cNvSpPr txBox="1"/>
          <p:nvPr/>
        </p:nvSpPr>
        <p:spPr>
          <a:xfrm>
            <a:off x="1651862" y="636541"/>
            <a:ext cx="311727" cy="338554"/>
          </a:xfrm>
          <a:prstGeom prst="rect">
            <a:avLst/>
          </a:prstGeom>
          <a:noFill/>
        </p:spPr>
        <p:txBody>
          <a:bodyPr wrap="square" rtlCol="0">
            <a:spAutoFit/>
          </a:bodyPr>
          <a:lstStyle/>
          <a:p>
            <a:pPr algn="r"/>
            <a:r>
              <a:rPr lang="en-US" sz="1600" dirty="0">
                <a:solidFill>
                  <a:schemeClr val="accent6"/>
                </a:solidFill>
                <a:latin typeface="Wingdings 3" panose="05040102010807070707" pitchFamily="18" charset="2"/>
              </a:rPr>
              <a:t>z</a:t>
            </a:r>
            <a:endParaRPr lang="en-US" sz="16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883511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Rectangle 9"/>
          <p:cNvSpPr/>
          <p:nvPr/>
        </p:nvSpPr>
        <p:spPr>
          <a:xfrm>
            <a:off x="1007534" y="0"/>
            <a:ext cx="7315560"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832116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957405" y="3199028"/>
            <a:ext cx="5967420" cy="1372971"/>
          </a:xfrm>
        </p:spPr>
        <p:txBody>
          <a:bodyPr anchor="t">
            <a:normAutofit/>
          </a:bodyPr>
          <a:lstStyle>
            <a:lvl1pPr algn="r">
              <a:defRPr sz="2800"/>
            </a:lvl1pPr>
          </a:lstStyle>
          <a:p>
            <a:r>
              <a:rPr lang="en-US"/>
              <a:t>Click to edit Master title style</a:t>
            </a:r>
            <a:endParaRPr lang="en-US" dirty="0"/>
          </a:p>
        </p:txBody>
      </p:sp>
      <p:sp>
        <p:nvSpPr>
          <p:cNvPr id="3" name="Text Placeholder 2"/>
          <p:cNvSpPr>
            <a:spLocks noGrp="1"/>
          </p:cNvSpPr>
          <p:nvPr>
            <p:ph type="body" idx="1"/>
          </p:nvPr>
        </p:nvSpPr>
        <p:spPr>
          <a:xfrm>
            <a:off x="2121131" y="2272143"/>
            <a:ext cx="5803294" cy="926885"/>
          </a:xfrm>
        </p:spPr>
        <p:txBody>
          <a:bodyPr tIns="0" anchor="b">
            <a:normAutofit/>
          </a:bodyPr>
          <a:lstStyle>
            <a:lvl1pPr marL="0" indent="0" algn="r">
              <a:buNone/>
              <a:defRPr sz="16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7264FBB-4975-46BA-9A17-3D4CB307600E}" type="datetimeFigureOut">
              <a:rPr lang="en-GB" smtClean="0"/>
              <a:t>24/05/2018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5E324F-DEE5-40D3-9381-CECD77AC84A6}" type="slidenum">
              <a:rPr lang="en-GB" smtClean="0"/>
              <a:t>‹#›</a:t>
            </a:fld>
            <a:endParaRPr lang="en-GB"/>
          </a:p>
        </p:txBody>
      </p:sp>
      <p:sp>
        <p:nvSpPr>
          <p:cNvPr id="16" name="TextBox 15"/>
          <p:cNvSpPr txBox="1"/>
          <p:nvPr/>
        </p:nvSpPr>
        <p:spPr>
          <a:xfrm>
            <a:off x="1644924" y="3023993"/>
            <a:ext cx="311727" cy="338554"/>
          </a:xfrm>
          <a:prstGeom prst="rect">
            <a:avLst/>
          </a:prstGeom>
          <a:noFill/>
        </p:spPr>
        <p:txBody>
          <a:bodyPr wrap="square" rtlCol="0">
            <a:spAutoFit/>
          </a:bodyPr>
          <a:lstStyle/>
          <a:p>
            <a:pPr algn="r"/>
            <a:r>
              <a:rPr lang="en-US" sz="1600" dirty="0">
                <a:solidFill>
                  <a:schemeClr val="accent6"/>
                </a:solidFill>
                <a:latin typeface="Wingdings 3" panose="05040102010807070707" pitchFamily="18" charset="2"/>
              </a:rPr>
              <a:t>z</a:t>
            </a:r>
            <a:endParaRPr lang="en-US" sz="16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785091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2" name="Rectangle 11"/>
          <p:cNvSpPr/>
          <p:nvPr/>
        </p:nvSpPr>
        <p:spPr>
          <a:xfrm>
            <a:off x="1007534" y="0"/>
            <a:ext cx="7315560"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961426" y="805818"/>
            <a:ext cx="5882780"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965406" y="2056800"/>
            <a:ext cx="2855547" cy="39931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84679" y="2056800"/>
            <a:ext cx="2859527" cy="39931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7264FBB-4975-46BA-9A17-3D4CB307600E}" type="datetimeFigureOut">
              <a:rPr lang="en-GB" smtClean="0"/>
              <a:t>24/05/2018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5E324F-DEE5-40D3-9381-CECD77AC84A6}" type="slidenum">
              <a:rPr lang="en-GB" smtClean="0"/>
              <a:t>‹#›</a:t>
            </a:fld>
            <a:endParaRPr lang="en-GB"/>
          </a:p>
        </p:txBody>
      </p:sp>
      <p:sp>
        <p:nvSpPr>
          <p:cNvPr id="11" name="Rectangle 10"/>
          <p:cNvSpPr/>
          <p:nvPr/>
        </p:nvSpPr>
        <p:spPr>
          <a:xfrm>
            <a:off x="832116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TextBox 18"/>
          <p:cNvSpPr txBox="1"/>
          <p:nvPr/>
        </p:nvSpPr>
        <p:spPr>
          <a:xfrm>
            <a:off x="1651862" y="636541"/>
            <a:ext cx="311727" cy="338554"/>
          </a:xfrm>
          <a:prstGeom prst="rect">
            <a:avLst/>
          </a:prstGeom>
          <a:noFill/>
        </p:spPr>
        <p:txBody>
          <a:bodyPr wrap="square" rtlCol="0">
            <a:spAutoFit/>
          </a:bodyPr>
          <a:lstStyle/>
          <a:p>
            <a:pPr algn="r"/>
            <a:r>
              <a:rPr lang="en-US" sz="1600" dirty="0">
                <a:solidFill>
                  <a:schemeClr val="accent6"/>
                </a:solidFill>
                <a:latin typeface="Wingdings 3" panose="05040102010807070707" pitchFamily="18" charset="2"/>
              </a:rPr>
              <a:t>z</a:t>
            </a:r>
            <a:endParaRPr lang="en-US" sz="16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276273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4" name="Rectangle 13"/>
          <p:cNvSpPr/>
          <p:nvPr/>
        </p:nvSpPr>
        <p:spPr>
          <a:xfrm>
            <a:off x="1007534" y="0"/>
            <a:ext cx="7315560"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832116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TextBox 23"/>
          <p:cNvSpPr txBox="1"/>
          <p:nvPr/>
        </p:nvSpPr>
        <p:spPr>
          <a:xfrm>
            <a:off x="1651862" y="636541"/>
            <a:ext cx="311727" cy="338554"/>
          </a:xfrm>
          <a:prstGeom prst="rect">
            <a:avLst/>
          </a:prstGeom>
          <a:noFill/>
        </p:spPr>
        <p:txBody>
          <a:bodyPr wrap="square" rtlCol="0">
            <a:spAutoFit/>
          </a:bodyPr>
          <a:lstStyle/>
          <a:p>
            <a:pPr algn="r"/>
            <a:r>
              <a:rPr lang="en-US" sz="1600" dirty="0">
                <a:solidFill>
                  <a:schemeClr val="accent6"/>
                </a:solidFill>
                <a:latin typeface="Wingdings 3" panose="05040102010807070707" pitchFamily="18" charset="2"/>
              </a:rPr>
              <a:t>z</a:t>
            </a:r>
            <a:endParaRPr lang="en-US" sz="16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63589" y="805818"/>
            <a:ext cx="5880617" cy="107702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963589" y="2054563"/>
            <a:ext cx="2857364" cy="713818"/>
          </a:xfrm>
        </p:spPr>
        <p:txBody>
          <a:bodyPr anchor="b">
            <a:noAutofit/>
          </a:bodyPr>
          <a:lstStyle>
            <a:lvl1pPr marL="0" indent="0" algn="l">
              <a:lnSpc>
                <a:spcPct val="100000"/>
              </a:lnSpc>
              <a:buNone/>
              <a:defRPr sz="2000" b="0" cap="none" baseline="0">
                <a:solidFill>
                  <a:schemeClr val="accent6"/>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962510" y="2851330"/>
            <a:ext cx="2858443" cy="31986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84679" y="2054563"/>
            <a:ext cx="2859527" cy="713818"/>
          </a:xfrm>
        </p:spPr>
        <p:txBody>
          <a:bodyPr anchor="b">
            <a:noAutofit/>
          </a:bodyPr>
          <a:lstStyle>
            <a:lvl1pPr marL="0" indent="0" algn="l">
              <a:lnSpc>
                <a:spcPct val="100000"/>
              </a:lnSpc>
              <a:buNone/>
              <a:defRPr sz="2000" b="0" cap="none" baseline="0">
                <a:solidFill>
                  <a:schemeClr val="accent6"/>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984680" y="2851330"/>
            <a:ext cx="2859526" cy="31986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7264FBB-4975-46BA-9A17-3D4CB307600E}" type="datetimeFigureOut">
              <a:rPr lang="en-GB" smtClean="0"/>
              <a:t>24/05/2018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5E324F-DEE5-40D3-9381-CECD77AC84A6}" type="slidenum">
              <a:rPr lang="en-GB" smtClean="0"/>
              <a:t>‹#›</a:t>
            </a:fld>
            <a:endParaRPr lang="en-GB"/>
          </a:p>
        </p:txBody>
      </p:sp>
    </p:spTree>
    <p:extLst>
      <p:ext uri="{BB962C8B-B14F-4D97-AF65-F5344CB8AC3E}">
        <p14:creationId xmlns:p14="http://schemas.microsoft.com/office/powerpoint/2010/main" val="3292077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Rectangle 8"/>
          <p:cNvSpPr/>
          <p:nvPr/>
        </p:nvSpPr>
        <p:spPr>
          <a:xfrm>
            <a:off x="1007534" y="0"/>
            <a:ext cx="7315560"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832116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TextBox 15"/>
          <p:cNvSpPr txBox="1"/>
          <p:nvPr/>
        </p:nvSpPr>
        <p:spPr>
          <a:xfrm>
            <a:off x="1651862" y="636541"/>
            <a:ext cx="311727" cy="338554"/>
          </a:xfrm>
          <a:prstGeom prst="rect">
            <a:avLst/>
          </a:prstGeom>
          <a:noFill/>
        </p:spPr>
        <p:txBody>
          <a:bodyPr wrap="square" rtlCol="0">
            <a:spAutoFit/>
          </a:bodyPr>
          <a:lstStyle/>
          <a:p>
            <a:pPr algn="r"/>
            <a:r>
              <a:rPr lang="en-US" sz="1600" dirty="0">
                <a:solidFill>
                  <a:schemeClr val="accent6"/>
                </a:solidFill>
                <a:latin typeface="Wingdings 3" panose="05040102010807070707" pitchFamily="18" charset="2"/>
              </a:rPr>
              <a:t>z</a:t>
            </a:r>
            <a:endParaRPr lang="en-US" sz="1600" dirty="0">
              <a:solidFill>
                <a:schemeClr val="accent6"/>
              </a:solidFill>
              <a:latin typeface="MS Shell Dlg 2" panose="020B0604030504040204" pitchFamily="34" charset="0"/>
            </a:endParaRPr>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264FBB-4975-46BA-9A17-3D4CB307600E}" type="datetimeFigureOut">
              <a:rPr lang="en-GB" smtClean="0"/>
              <a:t>24/05/2018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5E324F-DEE5-40D3-9381-CECD77AC84A6}" type="slidenum">
              <a:rPr lang="en-GB" smtClean="0"/>
              <a:t>‹#›</a:t>
            </a:fld>
            <a:endParaRPr lang="en-GB"/>
          </a:p>
        </p:txBody>
      </p:sp>
    </p:spTree>
    <p:extLst>
      <p:ext uri="{BB962C8B-B14F-4D97-AF65-F5344CB8AC3E}">
        <p14:creationId xmlns:p14="http://schemas.microsoft.com/office/powerpoint/2010/main" val="3655438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9" name="Rectangle 8"/>
          <p:cNvSpPr/>
          <p:nvPr/>
        </p:nvSpPr>
        <p:spPr>
          <a:xfrm>
            <a:off x="1007534" y="0"/>
            <a:ext cx="7315560"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832116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7264FBB-4975-46BA-9A17-3D4CB307600E}" type="datetimeFigureOut">
              <a:rPr lang="en-GB" smtClean="0"/>
              <a:t>24/05/2018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5E324F-DEE5-40D3-9381-CECD77AC84A6}" type="slidenum">
              <a:rPr lang="en-GB" smtClean="0"/>
              <a:t>‹#›</a:t>
            </a:fld>
            <a:endParaRPr lang="en-GB"/>
          </a:p>
        </p:txBody>
      </p:sp>
    </p:spTree>
    <p:extLst>
      <p:ext uri="{BB962C8B-B14F-4D97-AF65-F5344CB8AC3E}">
        <p14:creationId xmlns:p14="http://schemas.microsoft.com/office/powerpoint/2010/main" val="247883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7" name="Rectangle 16"/>
          <p:cNvSpPr/>
          <p:nvPr/>
        </p:nvSpPr>
        <p:spPr>
          <a:xfrm>
            <a:off x="1007534" y="0"/>
            <a:ext cx="7315560"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832116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TextBox 21"/>
          <p:cNvSpPr txBox="1"/>
          <p:nvPr/>
        </p:nvSpPr>
        <p:spPr>
          <a:xfrm>
            <a:off x="1179466" y="1127642"/>
            <a:ext cx="311727" cy="338554"/>
          </a:xfrm>
          <a:prstGeom prst="rect">
            <a:avLst/>
          </a:prstGeom>
          <a:noFill/>
        </p:spPr>
        <p:txBody>
          <a:bodyPr wrap="square" rtlCol="0">
            <a:spAutoFit/>
          </a:bodyPr>
          <a:lstStyle/>
          <a:p>
            <a:pPr algn="r"/>
            <a:r>
              <a:rPr lang="en-US" sz="1600" dirty="0">
                <a:solidFill>
                  <a:schemeClr val="accent6"/>
                </a:solidFill>
                <a:latin typeface="Wingdings 3" panose="05040102010807070707" pitchFamily="18" charset="2"/>
              </a:rPr>
              <a:t>z</a:t>
            </a:r>
            <a:endParaRPr lang="en-US" sz="16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485983" y="1296618"/>
            <a:ext cx="2120703" cy="1889075"/>
          </a:xfrm>
        </p:spPr>
        <p:txBody>
          <a:bodyPr anchor="b">
            <a:normAutofit/>
          </a:bodyPr>
          <a:lstStyle>
            <a:lvl1pPr algn="l">
              <a:defRPr sz="2000"/>
            </a:lvl1pPr>
          </a:lstStyle>
          <a:p>
            <a:r>
              <a:rPr lang="en-US"/>
              <a:t>Click to edit Master title style</a:t>
            </a:r>
            <a:endParaRPr lang="en-US" dirty="0"/>
          </a:p>
        </p:txBody>
      </p:sp>
      <p:sp>
        <p:nvSpPr>
          <p:cNvPr id="3" name="Content Placeholder 2"/>
          <p:cNvSpPr>
            <a:spLocks noGrp="1"/>
          </p:cNvSpPr>
          <p:nvPr>
            <p:ph idx="1"/>
          </p:nvPr>
        </p:nvSpPr>
        <p:spPr>
          <a:xfrm>
            <a:off x="4088538" y="805818"/>
            <a:ext cx="3755668" cy="52441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5982" y="3186155"/>
            <a:ext cx="2120703" cy="2386397"/>
          </a:xfrm>
        </p:spPr>
        <p:txBody>
          <a:bodyPr>
            <a:normAutofit/>
          </a:bodyPr>
          <a:lstStyle>
            <a:lvl1pPr marL="0" indent="0" algn="l">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67264FBB-4975-46BA-9A17-3D4CB307600E}" type="datetimeFigureOut">
              <a:rPr lang="en-GB" smtClean="0"/>
              <a:t>24/05/2018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5E324F-DEE5-40D3-9381-CECD77AC84A6}" type="slidenum">
              <a:rPr lang="en-GB" smtClean="0"/>
              <a:t>‹#›</a:t>
            </a:fld>
            <a:endParaRPr lang="en-GB"/>
          </a:p>
        </p:txBody>
      </p:sp>
    </p:spTree>
    <p:extLst>
      <p:ext uri="{BB962C8B-B14F-4D97-AF65-F5344CB8AC3E}">
        <p14:creationId xmlns:p14="http://schemas.microsoft.com/office/powerpoint/2010/main" val="4127253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1007534" y="0"/>
            <a:ext cx="7315560"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832116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TextBox 12"/>
          <p:cNvSpPr txBox="1"/>
          <p:nvPr/>
        </p:nvSpPr>
        <p:spPr>
          <a:xfrm>
            <a:off x="1179466" y="1127642"/>
            <a:ext cx="311727" cy="338554"/>
          </a:xfrm>
          <a:prstGeom prst="rect">
            <a:avLst/>
          </a:prstGeom>
          <a:noFill/>
        </p:spPr>
        <p:txBody>
          <a:bodyPr wrap="square" rtlCol="0">
            <a:spAutoFit/>
          </a:bodyPr>
          <a:lstStyle/>
          <a:p>
            <a:pPr algn="r"/>
            <a:r>
              <a:rPr lang="en-US" sz="1600" dirty="0">
                <a:solidFill>
                  <a:schemeClr val="accent6"/>
                </a:solidFill>
                <a:latin typeface="Wingdings 3" panose="05040102010807070707" pitchFamily="18" charset="2"/>
              </a:rPr>
              <a:t>z</a:t>
            </a:r>
            <a:endParaRPr lang="en-US" sz="1600" dirty="0">
              <a:solidFill>
                <a:schemeClr val="accent6"/>
              </a:solidFill>
              <a:latin typeface="MS Shell Dlg 2" panose="020B0604030504040204" pitchFamily="34" charset="0"/>
            </a:endParaRPr>
          </a:p>
        </p:txBody>
      </p:sp>
      <p:sp>
        <p:nvSpPr>
          <p:cNvPr id="3" name="Picture Placeholder 2"/>
          <p:cNvSpPr>
            <a:spLocks noGrp="1" noChangeAspect="1"/>
          </p:cNvSpPr>
          <p:nvPr>
            <p:ph type="pic" idx="1"/>
          </p:nvPr>
        </p:nvSpPr>
        <p:spPr>
          <a:xfrm>
            <a:off x="4582987" y="3229"/>
            <a:ext cx="3727769"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 name="Title 1"/>
          <p:cNvSpPr>
            <a:spLocks noGrp="1"/>
          </p:cNvSpPr>
          <p:nvPr>
            <p:ph type="title"/>
          </p:nvPr>
        </p:nvSpPr>
        <p:spPr>
          <a:xfrm>
            <a:off x="1486671" y="1296618"/>
            <a:ext cx="2603212" cy="1886308"/>
          </a:xfrm>
        </p:spPr>
        <p:txBody>
          <a:bodyPr anchor="b">
            <a:normAutofit/>
          </a:bodyPr>
          <a:lstStyle>
            <a:lvl1pPr algn="l">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1485984" y="3182928"/>
            <a:ext cx="2603794" cy="2386394"/>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67264FBB-4975-46BA-9A17-3D4CB307600E}" type="datetimeFigureOut">
              <a:rPr lang="en-GB" smtClean="0"/>
              <a:t>24/05/2018</a:t>
            </a:fld>
            <a:endParaRPr lang="en-GB"/>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5E324F-DEE5-40D3-9381-CECD77AC84A6}" type="slidenum">
              <a:rPr lang="en-GB" smtClean="0"/>
              <a:t>‹#›</a:t>
            </a:fld>
            <a:endParaRPr lang="en-GB"/>
          </a:p>
        </p:txBody>
      </p:sp>
    </p:spTree>
    <p:extLst>
      <p:ext uri="{BB962C8B-B14F-4D97-AF65-F5344CB8AC3E}">
        <p14:creationId xmlns:p14="http://schemas.microsoft.com/office/powerpoint/2010/main" val="2299908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371060" y="2912532"/>
            <a:ext cx="7772939" cy="3945467"/>
          </a:xfrm>
          <a:prstGeom prst="rect">
            <a:avLst/>
          </a:prstGeom>
        </p:spPr>
      </p:pic>
      <p:pic>
        <p:nvPicPr>
          <p:cNvPr id="15" name="Picture 14"/>
          <p:cNvPicPr>
            <a:picLocks noChangeAspect="1"/>
          </p:cNvPicPr>
          <p:nvPr/>
        </p:nvPicPr>
        <p:blipFill rotWithShape="1">
          <a:blip r:embed="rId14">
            <a:extLst>
              <a:ext uri="{28A0092B-C50C-407E-A947-70E740481C1C}">
                <a14:useLocalDpi xmlns:a14="http://schemas.microsoft.com/office/drawing/2010/main" val="0"/>
              </a:ext>
            </a:extLst>
          </a:blip>
          <a:srcRect r="24998"/>
          <a:stretch/>
        </p:blipFill>
        <p:spPr>
          <a:xfrm>
            <a:off x="1" y="0"/>
            <a:ext cx="9143999" cy="6858000"/>
          </a:xfrm>
          <a:prstGeom prst="rect">
            <a:avLst/>
          </a:prstGeom>
        </p:spPr>
      </p:pic>
      <p:sp>
        <p:nvSpPr>
          <p:cNvPr id="12" name="Rectangle 11"/>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961317" y="808057"/>
            <a:ext cx="587801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126236" y="2049878"/>
            <a:ext cx="5713092" cy="400006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Eigth level</a:t>
            </a:r>
          </a:p>
          <a:p>
            <a:pPr lvl="8"/>
            <a:r>
              <a:rPr lang="en-US" dirty="0"/>
              <a:t>Ninth level</a:t>
            </a:r>
          </a:p>
        </p:txBody>
      </p:sp>
      <p:sp>
        <p:nvSpPr>
          <p:cNvPr id="4" name="Date Placeholder 3"/>
          <p:cNvSpPr>
            <a:spLocks noGrp="1"/>
          </p:cNvSpPr>
          <p:nvPr>
            <p:ph type="dt" sz="half" idx="2"/>
          </p:nvPr>
        </p:nvSpPr>
        <p:spPr>
          <a:xfrm rot="5400000">
            <a:off x="-828294" y="5272451"/>
            <a:ext cx="2662729" cy="179188"/>
          </a:xfrm>
          <a:prstGeom prst="rect">
            <a:avLst/>
          </a:prstGeom>
        </p:spPr>
        <p:txBody>
          <a:bodyPr vert="horz" lIns="91440" tIns="18288" rIns="91440" bIns="45720" rtlCol="0" anchor="t"/>
          <a:lstStyle>
            <a:lvl1pPr algn="r">
              <a:defRPr sz="900">
                <a:solidFill>
                  <a:schemeClr val="tx1">
                    <a:tint val="75000"/>
                  </a:schemeClr>
                </a:solidFill>
                <a:latin typeface="+mn-lt"/>
              </a:defRPr>
            </a:lvl1pPr>
          </a:lstStyle>
          <a:p>
            <a:fld id="{67264FBB-4975-46BA-9A17-3D4CB307600E}" type="datetimeFigureOut">
              <a:rPr lang="en-GB" smtClean="0"/>
              <a:t>24/05/2018</a:t>
            </a:fld>
            <a:endParaRPr lang="en-GB"/>
          </a:p>
        </p:txBody>
      </p:sp>
      <p:sp>
        <p:nvSpPr>
          <p:cNvPr id="5" name="Footer Placeholder 4"/>
          <p:cNvSpPr>
            <a:spLocks noGrp="1"/>
          </p:cNvSpPr>
          <p:nvPr>
            <p:ph type="ftr" sz="quarter" idx="3"/>
          </p:nvPr>
        </p:nvSpPr>
        <p:spPr>
          <a:xfrm rot="5400000">
            <a:off x="-2258177" y="3658900"/>
            <a:ext cx="5885352" cy="183663"/>
          </a:xfrm>
          <a:prstGeom prst="rect">
            <a:avLst/>
          </a:prstGeom>
        </p:spPr>
        <p:txBody>
          <a:bodyPr vert="horz" lIns="91440" tIns="45720" rIns="91440" bIns="18288" rtlCol="0" anchor="b"/>
          <a:lstStyle>
            <a:lvl1pPr algn="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62136" y="164594"/>
            <a:ext cx="638312" cy="322850"/>
          </a:xfrm>
          <a:prstGeom prst="rect">
            <a:avLst/>
          </a:prstGeom>
        </p:spPr>
        <p:txBody>
          <a:bodyPr vert="horz" lIns="91440" tIns="45720" rIns="45720" bIns="45720" rtlCol="0" anchor="ctr"/>
          <a:lstStyle>
            <a:lvl1pPr algn="r">
              <a:defRPr sz="1600">
                <a:solidFill>
                  <a:schemeClr val="tx1">
                    <a:tint val="75000"/>
                  </a:schemeClr>
                </a:solidFill>
              </a:defRPr>
            </a:lvl1pPr>
          </a:lstStyle>
          <a:p>
            <a:fld id="{605E324F-DEE5-40D3-9381-CECD77AC84A6}" type="slidenum">
              <a:rPr lang="en-GB" smtClean="0"/>
              <a:t>‹#›</a:t>
            </a:fld>
            <a:endParaRPr lang="en-GB"/>
          </a:p>
        </p:txBody>
      </p:sp>
    </p:spTree>
    <p:extLst>
      <p:ext uri="{BB962C8B-B14F-4D97-AF65-F5344CB8AC3E}">
        <p14:creationId xmlns:p14="http://schemas.microsoft.com/office/powerpoint/2010/main" val="633773405"/>
      </p:ext>
    </p:extLst>
  </p:cSld>
  <p:clrMap bg1="dk1" tx1="lt1" bg2="dk2" tx2="lt2" accent1="accent1" accent2="accent2" accent3="accent3" accent4="accent4" accent5="accent5" accent6="accent6" hlink="hlink" folHlink="folHlink"/>
  <p:sldLayoutIdLst>
    <p:sldLayoutId id="2147483981" r:id="rId1"/>
    <p:sldLayoutId id="2147483982" r:id="rId2"/>
    <p:sldLayoutId id="2147483983" r:id="rId3"/>
    <p:sldLayoutId id="2147483984" r:id="rId4"/>
    <p:sldLayoutId id="2147483985" r:id="rId5"/>
    <p:sldLayoutId id="2147483986" r:id="rId6"/>
    <p:sldLayoutId id="2147483987" r:id="rId7"/>
    <p:sldLayoutId id="2147483988" r:id="rId8"/>
    <p:sldLayoutId id="2147483989" r:id="rId9"/>
    <p:sldLayoutId id="2147483990" r:id="rId10"/>
    <p:sldLayoutId id="2147483991" r:id="rId11"/>
  </p:sldLayoutIdLst>
  <p:txStyles>
    <p:titleStyle>
      <a:lvl1pPr algn="r" defTabSz="685800" rtl="0" eaLnBrk="1" latinLnBrk="0" hangingPunct="1">
        <a:lnSpc>
          <a:spcPct val="90000"/>
        </a:lnSpc>
        <a:spcBef>
          <a:spcPct val="0"/>
        </a:spcBef>
        <a:buNone/>
        <a:defRPr sz="2800" b="0" i="0" kern="1200" cap="none">
          <a:solidFill>
            <a:schemeClr val="tx1"/>
          </a:solidFill>
          <a:effectLst/>
          <a:latin typeface="+mj-lt"/>
          <a:ea typeface="+mj-ea"/>
          <a:cs typeface="+mj-cs"/>
        </a:defRPr>
      </a:lvl1pPr>
    </p:titleStyle>
    <p:bodyStyle>
      <a:lvl1pPr marL="258366" indent="-256032"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1pPr>
      <a:lvl2pPr marL="596504" indent="-256032"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2pPr>
      <a:lvl3pPr marL="944166" indent="-256032"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3pPr>
      <a:lvl4pPr marL="1282304" indent="-256032"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4pPr>
      <a:lvl5pPr marL="1629966" indent="-256032"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5pPr>
      <a:lvl6pPr marL="1975104" indent="-256032"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1100" kern="1200">
          <a:solidFill>
            <a:schemeClr val="tx1"/>
          </a:solidFill>
          <a:effectLst/>
          <a:latin typeface="+mn-lt"/>
          <a:ea typeface="+mn-ea"/>
          <a:cs typeface="+mn-cs"/>
        </a:defRPr>
      </a:lvl6pPr>
      <a:lvl7pPr marL="2322576" indent="-256032"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1100" kern="1200">
          <a:solidFill>
            <a:schemeClr val="tx1"/>
          </a:solidFill>
          <a:effectLst/>
          <a:latin typeface="+mn-lt"/>
          <a:ea typeface="+mn-ea"/>
          <a:cs typeface="+mn-cs"/>
        </a:defRPr>
      </a:lvl7pPr>
      <a:lvl8pPr marL="2670048" indent="-256032"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1100" kern="1200">
          <a:solidFill>
            <a:schemeClr val="tx1"/>
          </a:solidFill>
          <a:effectLst/>
          <a:latin typeface="+mn-lt"/>
          <a:ea typeface="+mn-ea"/>
          <a:cs typeface="+mn-cs"/>
        </a:defRPr>
      </a:lvl8pPr>
      <a:lvl9pPr marL="3017520" indent="-256032"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1100" kern="120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B5D7D-CA6E-4342-9396-5A252167AF67}"/>
              </a:ext>
            </a:extLst>
          </p:cNvPr>
          <p:cNvSpPr>
            <a:spLocks noGrp="1"/>
          </p:cNvSpPr>
          <p:nvPr>
            <p:ph type="ctrTitle"/>
          </p:nvPr>
        </p:nvSpPr>
        <p:spPr>
          <a:xfrm>
            <a:off x="1958856" y="1813811"/>
            <a:ext cx="4138550" cy="3883748"/>
          </a:xfrm>
        </p:spPr>
        <p:txBody>
          <a:bodyPr/>
          <a:lstStyle/>
          <a:p>
            <a:pPr algn="ctr"/>
            <a:r>
              <a:rPr lang="en-GB" dirty="0"/>
              <a:t>The</a:t>
            </a:r>
            <a:br>
              <a:rPr lang="en-GB" dirty="0"/>
            </a:br>
            <a:r>
              <a:rPr lang="en-GB" dirty="0"/>
              <a:t>Christian’s Inheritance</a:t>
            </a:r>
          </a:p>
        </p:txBody>
      </p:sp>
      <p:sp>
        <p:nvSpPr>
          <p:cNvPr id="3" name="Subtitle 2">
            <a:extLst>
              <a:ext uri="{FF2B5EF4-FFF2-40B4-BE49-F238E27FC236}">
                <a16:creationId xmlns:a16="http://schemas.microsoft.com/office/drawing/2014/main" id="{813B6857-E93E-4BCC-8F20-CC06B8684322}"/>
              </a:ext>
            </a:extLst>
          </p:cNvPr>
          <p:cNvSpPr>
            <a:spLocks noGrp="1"/>
          </p:cNvSpPr>
          <p:nvPr>
            <p:ph type="subTitle" idx="1"/>
          </p:nvPr>
        </p:nvSpPr>
        <p:spPr>
          <a:xfrm>
            <a:off x="2131292" y="4187528"/>
            <a:ext cx="3966114" cy="1160213"/>
          </a:xfrm>
        </p:spPr>
        <p:txBody>
          <a:bodyPr/>
          <a:lstStyle/>
          <a:p>
            <a:endParaRPr lang="en-GB"/>
          </a:p>
        </p:txBody>
      </p:sp>
    </p:spTree>
    <p:extLst>
      <p:ext uri="{BB962C8B-B14F-4D97-AF65-F5344CB8AC3E}">
        <p14:creationId xmlns:p14="http://schemas.microsoft.com/office/powerpoint/2010/main" val="1800322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16FA21-76C1-4A5C-8663-1C48F60B648D}"/>
              </a:ext>
            </a:extLst>
          </p:cNvPr>
          <p:cNvSpPr>
            <a:spLocks noChangeArrowheads="1"/>
          </p:cNvSpPr>
          <p:nvPr/>
        </p:nvSpPr>
        <p:spPr bwMode="auto">
          <a:xfrm rot="10800000" flipV="1">
            <a:off x="1125415" y="299764"/>
            <a:ext cx="6864342" cy="5755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en-US" sz="3200" b="1" i="0" strike="noStrike" cap="none" normalizeH="0" baseline="0" dirty="0">
                <a:ln>
                  <a:noFill/>
                </a:ln>
                <a:effectLst/>
                <a:latin typeface="Arial" panose="020B0604020202020204" pitchFamily="34" charset="0"/>
                <a:ea typeface="Times New Roman" panose="02020603050405020304" pitchFamily="18" charset="0"/>
              </a:rPr>
              <a:t>What could I inherit?</a:t>
            </a:r>
          </a:p>
          <a:p>
            <a:pPr marL="0" marR="0" lvl="0" indent="0" algn="just" defTabSz="914400" rtl="0" eaLnBrk="0" fontAlgn="base" latinLnBrk="0" hangingPunct="0">
              <a:lnSpc>
                <a:spcPct val="100000"/>
              </a:lnSpc>
              <a:spcBef>
                <a:spcPct val="0"/>
              </a:spcBef>
              <a:spcAft>
                <a:spcPct val="0"/>
              </a:spcAft>
              <a:buClrTx/>
              <a:buSzTx/>
              <a:buFontTx/>
              <a:buNone/>
              <a:tabLst/>
            </a:pPr>
            <a:endParaRPr lang="en-GB" altLang="en-US" sz="2400" b="1" u="sng" dirty="0">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en-US" sz="2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1 Peter 3:9</a:t>
            </a:r>
          </a:p>
          <a:p>
            <a:pPr marL="0" marR="0" lvl="0" indent="0" algn="just" defTabSz="914400" rtl="0" eaLnBrk="0" fontAlgn="base" latinLnBrk="0" hangingPunct="0">
              <a:lnSpc>
                <a:spcPct val="100000"/>
              </a:lnSpc>
              <a:spcBef>
                <a:spcPct val="0"/>
              </a:spcBef>
              <a:spcAft>
                <a:spcPct val="0"/>
              </a:spcAft>
              <a:buClrTx/>
              <a:buSzTx/>
              <a:buFontTx/>
              <a:buNone/>
              <a:tabLst/>
            </a:pPr>
            <a:endParaRPr lang="en-GB" altLang="en-US" sz="2400" dirty="0">
              <a:latin typeface="Arial" panose="020B0604020202020204" pitchFamily="34" charset="0"/>
            </a:endParaRPr>
          </a:p>
          <a:p>
            <a:pPr lvl="0" algn="just" defTabSz="914400" eaLnBrk="0" fontAlgn="base" hangingPunct="0">
              <a:spcBef>
                <a:spcPct val="0"/>
              </a:spcBef>
              <a:spcAft>
                <a:spcPct val="0"/>
              </a:spcAft>
            </a:pPr>
            <a:r>
              <a:rPr lang="en-GB" sz="2400" i="1" dirty="0"/>
              <a:t>Do not repay evil with evil or insult with insult, but with blessing, because to this you were called so that you may </a:t>
            </a:r>
            <a:r>
              <a:rPr lang="en-GB" sz="2400" b="1" i="1" dirty="0">
                <a:solidFill>
                  <a:srgbClr val="FF0000"/>
                </a:solidFill>
              </a:rPr>
              <a:t>inherit a blessing</a:t>
            </a:r>
          </a:p>
          <a:p>
            <a:pPr lvl="0" algn="just" defTabSz="914400" eaLnBrk="0" fontAlgn="base" hangingPunct="0">
              <a:spcBef>
                <a:spcPct val="0"/>
              </a:spcBef>
              <a:spcAft>
                <a:spcPct val="0"/>
              </a:spcAft>
            </a:pPr>
            <a:endParaRPr kumimoji="0" lang="en-GB" altLang="en-US" sz="2400" b="0" i="0" u="none" strike="noStrike" cap="none" normalizeH="0" baseline="0" dirty="0">
              <a:ln>
                <a:noFill/>
              </a:ln>
              <a:solidFill>
                <a:schemeClr val="tx1"/>
              </a:solidFill>
              <a:effectLst/>
              <a:latin typeface="Arial" panose="020B0604020202020204" pitchFamily="34" charset="0"/>
            </a:endParaRPr>
          </a:p>
          <a:p>
            <a:pPr lvl="0" algn="just" defTabSz="914400" eaLnBrk="0" fontAlgn="base" hangingPunct="0">
              <a:spcBef>
                <a:spcPct val="0"/>
              </a:spcBef>
              <a:spcAft>
                <a:spcPct val="0"/>
              </a:spcAft>
            </a:pPr>
            <a:r>
              <a:rPr lang="en-GB" altLang="en-US" sz="2400" dirty="0">
                <a:latin typeface="Arial" panose="020B0604020202020204" pitchFamily="34" charset="0"/>
                <a:ea typeface="Times New Roman" panose="02020603050405020304" pitchFamily="18" charset="0"/>
              </a:rPr>
              <a:t>Matthew 19:29</a:t>
            </a:r>
          </a:p>
          <a:p>
            <a:pPr lvl="0" algn="just" defTabSz="914400" eaLnBrk="0" fontAlgn="base" hangingPunct="0">
              <a:spcBef>
                <a:spcPct val="0"/>
              </a:spcBef>
              <a:spcAft>
                <a:spcPct val="0"/>
              </a:spcAft>
            </a:pPr>
            <a:endParaRPr kumimoji="0" lang="en-GB" altLang="en-US" sz="2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endParaRPr>
          </a:p>
          <a:p>
            <a:pPr algn="just" defTabSz="914400" eaLnBrk="0" fontAlgn="base" hangingPunct="0">
              <a:spcBef>
                <a:spcPct val="0"/>
              </a:spcBef>
              <a:spcAft>
                <a:spcPct val="0"/>
              </a:spcAft>
            </a:pPr>
            <a:r>
              <a:rPr lang="en-GB" sz="2400" i="1" dirty="0"/>
              <a:t>And everyone who has left houses or brothers or sisters or father or mother or children or fields for my sake will receive a hundred times as much and will </a:t>
            </a:r>
            <a:r>
              <a:rPr lang="en-GB" sz="2400" b="1" i="1" dirty="0">
                <a:solidFill>
                  <a:srgbClr val="FF0000"/>
                </a:solidFill>
              </a:rPr>
              <a:t>inherit eternal life</a:t>
            </a:r>
          </a:p>
          <a:p>
            <a:pPr lvl="0" algn="just" defTabSz="914400" eaLnBrk="0" fontAlgn="base" hangingPunct="0">
              <a:spcBef>
                <a:spcPct val="0"/>
              </a:spcBef>
              <a:spcAft>
                <a:spcPct val="0"/>
              </a:spcAft>
            </a:pPr>
            <a:endParaRPr kumimoji="0" lang="en-GB" altLang="en-US" sz="2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2634723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16FA21-76C1-4A5C-8663-1C48F60B648D}"/>
              </a:ext>
            </a:extLst>
          </p:cNvPr>
          <p:cNvSpPr>
            <a:spLocks noChangeArrowheads="1"/>
          </p:cNvSpPr>
          <p:nvPr/>
        </p:nvSpPr>
        <p:spPr bwMode="auto">
          <a:xfrm rot="10800000" flipV="1">
            <a:off x="1049310" y="136734"/>
            <a:ext cx="7030384" cy="6494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defTabSz="914400" eaLnBrk="0" fontAlgn="base" hangingPunct="0">
              <a:spcBef>
                <a:spcPct val="0"/>
              </a:spcBef>
              <a:spcAft>
                <a:spcPct val="0"/>
              </a:spcAft>
            </a:pPr>
            <a:r>
              <a:rPr lang="en-GB" altLang="en-US" sz="3200" b="1" dirty="0">
                <a:latin typeface="Arial" panose="020B0604020202020204" pitchFamily="34" charset="0"/>
                <a:ea typeface="Times New Roman" panose="02020603050405020304" pitchFamily="18" charset="0"/>
              </a:rPr>
              <a:t>What could I inherit?</a:t>
            </a:r>
          </a:p>
          <a:p>
            <a:pPr lvl="0" algn="just" defTabSz="914400" eaLnBrk="0" fontAlgn="base" hangingPunct="0">
              <a:spcBef>
                <a:spcPct val="0"/>
              </a:spcBef>
              <a:spcAft>
                <a:spcPct val="0"/>
              </a:spcAft>
            </a:pPr>
            <a:endParaRPr lang="en-GB" altLang="en-US" sz="2400" b="1" u="sng" dirty="0">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en-US" sz="2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Matthew 25:34</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endParaRPr>
          </a:p>
          <a:p>
            <a:pPr lvl="0" algn="just" defTabSz="914400" eaLnBrk="0" fontAlgn="base" hangingPunct="0">
              <a:spcBef>
                <a:spcPct val="0"/>
              </a:spcBef>
              <a:spcAft>
                <a:spcPct val="0"/>
              </a:spcAft>
            </a:pPr>
            <a:r>
              <a:rPr lang="en-GB" sz="2400" i="1" dirty="0"/>
              <a:t>Then the King will say to those on his right, 'Come, you who are blessed by my Father; take </a:t>
            </a:r>
            <a:r>
              <a:rPr lang="en-GB" sz="2400" b="1" i="1" dirty="0">
                <a:solidFill>
                  <a:srgbClr val="FF0000"/>
                </a:solidFill>
              </a:rPr>
              <a:t>your inheritance, the kingdom </a:t>
            </a:r>
            <a:r>
              <a:rPr lang="en-GB" sz="2400" i="1" dirty="0"/>
              <a:t>prepared for you since the creation of the world’</a:t>
            </a:r>
          </a:p>
          <a:p>
            <a:pPr lvl="0" algn="just" defTabSz="914400" eaLnBrk="0" fontAlgn="base" hangingPunct="0">
              <a:spcBef>
                <a:spcPct val="0"/>
              </a:spcBef>
              <a:spcAft>
                <a:spcPct val="0"/>
              </a:spcAft>
            </a:pPr>
            <a:endParaRPr kumimoji="0" lang="en-GB" altLang="en-US" sz="2400" b="0" i="1"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en-US" sz="2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Revelation 21:3,4,7</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endParaRPr>
          </a:p>
          <a:p>
            <a:r>
              <a:rPr lang="en-GB" sz="2400" i="1" dirty="0"/>
              <a:t>Now the dwelling of God is with men, and he will live with them. They will be his people, and God himself will be with them and be their God.</a:t>
            </a:r>
          </a:p>
          <a:p>
            <a:r>
              <a:rPr lang="en-GB" sz="2400" i="1" dirty="0"/>
              <a:t>He will wipe every tear from their eyes. There will be no more death or mourning or crying or pain, for the old order of things has passed away."</a:t>
            </a:r>
          </a:p>
          <a:p>
            <a:r>
              <a:rPr lang="en-GB" sz="2400" b="1" i="1" dirty="0"/>
              <a:t>7</a:t>
            </a:r>
            <a:r>
              <a:rPr lang="en-GB" sz="2400" i="1" dirty="0"/>
              <a:t> He who overcomes will </a:t>
            </a:r>
            <a:r>
              <a:rPr lang="en-GB" sz="2400" b="1" i="1" dirty="0">
                <a:solidFill>
                  <a:srgbClr val="FF0000"/>
                </a:solidFill>
              </a:rPr>
              <a:t>inherit all this</a:t>
            </a:r>
            <a:r>
              <a:rPr lang="en-GB" sz="2400" i="1" dirty="0"/>
              <a:t>…</a:t>
            </a:r>
            <a:endParaRPr kumimoji="0" lang="en-GB" altLang="en-US" sz="2400" b="0" i="1"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437764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82BDD67-826A-4E71-AE0C-4814E3CDBD18}"/>
              </a:ext>
            </a:extLst>
          </p:cNvPr>
          <p:cNvSpPr/>
          <p:nvPr/>
        </p:nvSpPr>
        <p:spPr>
          <a:xfrm>
            <a:off x="1004341" y="1543986"/>
            <a:ext cx="7135318" cy="2985433"/>
          </a:xfrm>
          <a:prstGeom prst="rect">
            <a:avLst/>
          </a:prstGeom>
        </p:spPr>
        <p:txBody>
          <a:bodyPr wrap="square">
            <a:spAutoFit/>
          </a:bodyPr>
          <a:lstStyle/>
          <a:p>
            <a:r>
              <a:rPr lang="en-GB" altLang="en-US" sz="3200" b="1" dirty="0">
                <a:latin typeface="Arial" panose="020B0604020202020204" pitchFamily="34" charset="0"/>
                <a:ea typeface="Times New Roman" panose="02020603050405020304" pitchFamily="18" charset="0"/>
              </a:rPr>
              <a:t>What could I inherit?</a:t>
            </a:r>
          </a:p>
          <a:p>
            <a:endParaRPr lang="en-GB" b="1" dirty="0">
              <a:latin typeface="Arial" panose="020B0604020202020204" pitchFamily="34" charset="0"/>
            </a:endParaRPr>
          </a:p>
          <a:p>
            <a:r>
              <a:rPr lang="en-GB" sz="2400" b="1" dirty="0">
                <a:latin typeface="Arial" panose="020B0604020202020204" pitchFamily="34" charset="0"/>
              </a:rPr>
              <a:t>Matthew 5:5</a:t>
            </a:r>
          </a:p>
          <a:p>
            <a:endParaRPr lang="en-GB" sz="2400" b="1" dirty="0">
              <a:latin typeface="Arial" panose="020B0604020202020204" pitchFamily="34" charset="0"/>
            </a:endParaRPr>
          </a:p>
          <a:p>
            <a:r>
              <a:rPr lang="en-GB" sz="2400" i="1" dirty="0"/>
              <a:t>Blessed are the meek, for they will </a:t>
            </a:r>
            <a:r>
              <a:rPr lang="en-GB" sz="2400" b="1" i="1" dirty="0">
                <a:solidFill>
                  <a:srgbClr val="FF0000"/>
                </a:solidFill>
              </a:rPr>
              <a:t>inherit the earth</a:t>
            </a:r>
            <a:r>
              <a:rPr lang="en-GB" sz="2400" i="1" dirty="0">
                <a:solidFill>
                  <a:srgbClr val="FF0000"/>
                </a:solidFill>
              </a:rPr>
              <a:t>.</a:t>
            </a:r>
          </a:p>
          <a:p>
            <a:endParaRPr lang="en-GB" sz="2400" b="1" dirty="0">
              <a:latin typeface="Arial" panose="020B0604020202020204" pitchFamily="34" charset="0"/>
            </a:endParaRPr>
          </a:p>
          <a:p>
            <a:endParaRPr lang="en-GB" dirty="0"/>
          </a:p>
        </p:txBody>
      </p:sp>
    </p:spTree>
    <p:extLst>
      <p:ext uri="{BB962C8B-B14F-4D97-AF65-F5344CB8AC3E}">
        <p14:creationId xmlns:p14="http://schemas.microsoft.com/office/powerpoint/2010/main" val="4792425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16FA21-76C1-4A5C-8663-1C48F60B648D}"/>
              </a:ext>
            </a:extLst>
          </p:cNvPr>
          <p:cNvSpPr>
            <a:spLocks noChangeArrowheads="1"/>
          </p:cNvSpPr>
          <p:nvPr/>
        </p:nvSpPr>
        <p:spPr bwMode="auto">
          <a:xfrm rot="10800000" flipV="1">
            <a:off x="1214203" y="321746"/>
            <a:ext cx="6775554"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en-US" sz="3200" b="1" i="0" strike="noStrike" cap="none" normalizeH="0" baseline="0" dirty="0">
                <a:ln>
                  <a:noFill/>
                </a:ln>
                <a:effectLst/>
                <a:latin typeface="Arial" panose="020B0604020202020204" pitchFamily="34" charset="0"/>
                <a:ea typeface="Times New Roman" panose="02020603050405020304" pitchFamily="18" charset="0"/>
              </a:rPr>
              <a:t>What could I inherit?</a:t>
            </a:r>
          </a:p>
          <a:p>
            <a:pPr marL="0" marR="0" lvl="0" indent="0" algn="just" defTabSz="914400" rtl="0" eaLnBrk="0" fontAlgn="base" latinLnBrk="0" hangingPunct="0">
              <a:lnSpc>
                <a:spcPct val="100000"/>
              </a:lnSpc>
              <a:spcBef>
                <a:spcPct val="0"/>
              </a:spcBef>
              <a:spcAft>
                <a:spcPct val="0"/>
              </a:spcAft>
              <a:buClrTx/>
              <a:buSzTx/>
              <a:buFontTx/>
              <a:buNone/>
              <a:tabLst/>
            </a:pPr>
            <a:endParaRPr lang="en-GB" altLang="en-US" sz="2400" b="1" u="sng" dirty="0">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en-US" sz="2400" b="0" i="0" u="none" strike="noStrike" cap="none" normalizeH="0" baseline="0" dirty="0">
                <a:ln>
                  <a:noFill/>
                </a:ln>
                <a:effectLst/>
                <a:latin typeface="Arial" panose="020B0604020202020204" pitchFamily="34" charset="0"/>
              </a:rPr>
              <a:t>So to summarise:</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dirty="0">
              <a:ln>
                <a:noFill/>
              </a:ln>
              <a:effectLst/>
              <a:latin typeface="Arial" panose="020B0604020202020204" pitchFamily="34" charset="0"/>
            </a:endParaRPr>
          </a:p>
          <a:p>
            <a:pPr lvl="1" algn="just" defTabSz="914400" eaLnBrk="0" fontAlgn="base" hangingPunct="0">
              <a:spcBef>
                <a:spcPct val="0"/>
              </a:spcBef>
              <a:spcAft>
                <a:spcPct val="0"/>
              </a:spcAft>
            </a:pPr>
            <a:r>
              <a:rPr kumimoji="0" lang="en-GB" altLang="en-US" sz="2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Salvation - Hebrews 1:14</a:t>
            </a:r>
            <a:endParaRPr kumimoji="0" lang="en-GB" altLang="en-US" sz="2400" b="0" i="0" u="none" strike="noStrike" cap="none" normalizeH="0" baseline="0" dirty="0">
              <a:ln>
                <a:noFill/>
              </a:ln>
              <a:solidFill>
                <a:schemeClr val="tx1"/>
              </a:solidFill>
              <a:effectLst/>
              <a:latin typeface="Arial" panose="020B0604020202020204" pitchFamily="34" charset="0"/>
            </a:endParaRPr>
          </a:p>
          <a:p>
            <a:pPr lvl="1" algn="just" defTabSz="914400" eaLnBrk="0" fontAlgn="base" hangingPunct="0">
              <a:spcBef>
                <a:spcPct val="0"/>
              </a:spcBef>
              <a:spcAft>
                <a:spcPct val="0"/>
              </a:spcAft>
            </a:pPr>
            <a:r>
              <a:rPr kumimoji="0" lang="en-GB" altLang="en-US" sz="2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Righteousness - Hebrews 11:7</a:t>
            </a:r>
            <a:endParaRPr kumimoji="0" lang="en-GB" altLang="en-US" sz="2400" b="0" i="0" u="none" strike="noStrike" cap="none" normalizeH="0" baseline="0" dirty="0">
              <a:ln>
                <a:noFill/>
              </a:ln>
              <a:solidFill>
                <a:schemeClr val="tx1"/>
              </a:solidFill>
              <a:effectLst/>
              <a:latin typeface="Arial" panose="020B0604020202020204" pitchFamily="34" charset="0"/>
            </a:endParaRPr>
          </a:p>
          <a:p>
            <a:pPr lvl="1" algn="just" defTabSz="914400" eaLnBrk="0" fontAlgn="base" hangingPunct="0">
              <a:spcBef>
                <a:spcPct val="0"/>
              </a:spcBef>
              <a:spcAft>
                <a:spcPct val="0"/>
              </a:spcAft>
            </a:pPr>
            <a:r>
              <a:rPr kumimoji="0" lang="en-GB" altLang="en-US" sz="2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Promises - Hebrews 6:12, 17</a:t>
            </a:r>
            <a:endParaRPr kumimoji="0" lang="en-GB" altLang="en-US" sz="2400" b="0" i="0" u="none" strike="noStrike" cap="none" normalizeH="0" baseline="0" dirty="0">
              <a:ln>
                <a:noFill/>
              </a:ln>
              <a:solidFill>
                <a:schemeClr val="tx1"/>
              </a:solidFill>
              <a:effectLst/>
              <a:latin typeface="Arial" panose="020B0604020202020204" pitchFamily="34" charset="0"/>
            </a:endParaRPr>
          </a:p>
          <a:p>
            <a:pPr lvl="1" algn="just" defTabSz="914400" eaLnBrk="0" fontAlgn="base" hangingPunct="0">
              <a:spcBef>
                <a:spcPct val="0"/>
              </a:spcBef>
              <a:spcAft>
                <a:spcPct val="0"/>
              </a:spcAft>
            </a:pPr>
            <a:r>
              <a:rPr kumimoji="0" lang="en-GB" altLang="en-US" sz="2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Reward - Colossians 3:24</a:t>
            </a:r>
            <a:endParaRPr kumimoji="0" lang="en-GB" altLang="en-US" sz="2400" b="0" i="0" u="none" strike="noStrike" cap="none" normalizeH="0" baseline="0" dirty="0">
              <a:ln>
                <a:noFill/>
              </a:ln>
              <a:solidFill>
                <a:schemeClr val="tx1"/>
              </a:solidFill>
              <a:effectLst/>
              <a:latin typeface="Arial" panose="020B0604020202020204" pitchFamily="34" charset="0"/>
            </a:endParaRPr>
          </a:p>
          <a:p>
            <a:pPr lvl="1" algn="just" defTabSz="914400" eaLnBrk="0" fontAlgn="base" hangingPunct="0">
              <a:spcBef>
                <a:spcPct val="0"/>
              </a:spcBef>
              <a:spcAft>
                <a:spcPct val="0"/>
              </a:spcAft>
            </a:pPr>
            <a:r>
              <a:rPr kumimoji="0" lang="en-GB" altLang="en-US" sz="2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Blessing - 1 Peter 3:9</a:t>
            </a:r>
            <a:endParaRPr kumimoji="0" lang="en-GB" altLang="en-US" sz="2400" b="0" i="0" u="none" strike="noStrike" cap="none" normalizeH="0" baseline="0" dirty="0">
              <a:ln>
                <a:noFill/>
              </a:ln>
              <a:solidFill>
                <a:schemeClr val="tx1"/>
              </a:solidFill>
              <a:effectLst/>
              <a:latin typeface="Arial" panose="020B0604020202020204" pitchFamily="34" charset="0"/>
            </a:endParaRPr>
          </a:p>
          <a:p>
            <a:pPr lvl="1" algn="just" defTabSz="914400" eaLnBrk="0" fontAlgn="base" hangingPunct="0">
              <a:spcBef>
                <a:spcPct val="0"/>
              </a:spcBef>
              <a:spcAft>
                <a:spcPct val="0"/>
              </a:spcAft>
            </a:pPr>
            <a:r>
              <a:rPr kumimoji="0" lang="en-GB" altLang="en-US" sz="2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Everlasting Life - Matthew 19:29</a:t>
            </a:r>
            <a:endParaRPr kumimoji="0" lang="en-GB" altLang="en-US" sz="2400" b="0" i="0" u="none" strike="noStrike" cap="none" normalizeH="0" baseline="0" dirty="0">
              <a:ln>
                <a:noFill/>
              </a:ln>
              <a:solidFill>
                <a:schemeClr val="tx1"/>
              </a:solidFill>
              <a:effectLst/>
              <a:latin typeface="Arial" panose="020B0604020202020204" pitchFamily="34" charset="0"/>
            </a:endParaRPr>
          </a:p>
          <a:p>
            <a:pPr lvl="1" algn="just" defTabSz="914400" eaLnBrk="0" fontAlgn="base" hangingPunct="0">
              <a:spcBef>
                <a:spcPct val="0"/>
              </a:spcBef>
              <a:spcAft>
                <a:spcPct val="0"/>
              </a:spcAft>
            </a:pPr>
            <a:r>
              <a:rPr kumimoji="0" lang="en-GB" altLang="en-US" sz="2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The Kingdom of God - Matthew 25:34</a:t>
            </a:r>
            <a:endParaRPr kumimoji="0" lang="en-GB" altLang="en-US" sz="2400" b="0" i="0" u="none" strike="noStrike" cap="none" normalizeH="0" baseline="0" dirty="0">
              <a:ln>
                <a:noFill/>
              </a:ln>
              <a:solidFill>
                <a:schemeClr val="tx1"/>
              </a:solidFill>
              <a:effectLst/>
              <a:latin typeface="Arial" panose="020B0604020202020204" pitchFamily="34" charset="0"/>
            </a:endParaRPr>
          </a:p>
          <a:p>
            <a:pPr lvl="1" algn="just" defTabSz="914400" eaLnBrk="0" fontAlgn="base" hangingPunct="0">
              <a:spcBef>
                <a:spcPct val="0"/>
              </a:spcBef>
              <a:spcAft>
                <a:spcPct val="0"/>
              </a:spcAft>
            </a:pPr>
            <a:r>
              <a:rPr kumimoji="0" lang="en-GB" altLang="en-US" sz="2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Heaven - Revelation 21:7 (‘all this’)</a:t>
            </a:r>
            <a:endParaRPr kumimoji="0" lang="en-GB" altLang="en-US" sz="2400" b="0" i="0" u="none" strike="noStrike" cap="none" normalizeH="0" baseline="0" dirty="0">
              <a:ln>
                <a:noFill/>
              </a:ln>
              <a:solidFill>
                <a:schemeClr val="tx1"/>
              </a:solidFill>
              <a:effectLst/>
              <a:latin typeface="Arial" panose="020B0604020202020204" pitchFamily="34" charset="0"/>
            </a:endParaRPr>
          </a:p>
          <a:p>
            <a:pPr lvl="1" algn="just" defTabSz="914400" eaLnBrk="0" fontAlgn="base" hangingPunct="0">
              <a:spcBef>
                <a:spcPct val="0"/>
              </a:spcBef>
              <a:spcAft>
                <a:spcPct val="0"/>
              </a:spcAft>
            </a:pPr>
            <a:r>
              <a:rPr kumimoji="0" lang="en-GB" altLang="en-US" sz="2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Earth - Matthew 5:5</a:t>
            </a:r>
            <a:endParaRPr kumimoji="0" lang="en-GB"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141243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07372A0-38E2-46EC-A4E8-8704D814FDCE}"/>
              </a:ext>
            </a:extLst>
          </p:cNvPr>
          <p:cNvSpPr/>
          <p:nvPr/>
        </p:nvSpPr>
        <p:spPr>
          <a:xfrm>
            <a:off x="1079293" y="374754"/>
            <a:ext cx="7090346" cy="4278094"/>
          </a:xfrm>
          <a:prstGeom prst="rect">
            <a:avLst/>
          </a:prstGeom>
        </p:spPr>
        <p:txBody>
          <a:bodyPr wrap="square">
            <a:spAutoFit/>
          </a:bodyPr>
          <a:lstStyle/>
          <a:p>
            <a:pPr algn="just" hangingPunct="0">
              <a:spcAft>
                <a:spcPts val="0"/>
              </a:spcAft>
            </a:pPr>
            <a:r>
              <a:rPr lang="en-GB" sz="3200" b="1" dirty="0">
                <a:ea typeface="Times New Roman" panose="02020603050405020304" pitchFamily="18" charset="0"/>
              </a:rPr>
              <a:t>What is my inheritance like?</a:t>
            </a:r>
            <a:endParaRPr lang="en-GB" sz="3200" dirty="0">
              <a:ea typeface="Times New Roman" panose="02020603050405020304" pitchFamily="18" charset="0"/>
            </a:endParaRPr>
          </a:p>
          <a:p>
            <a:pPr algn="just" hangingPunct="0">
              <a:spcAft>
                <a:spcPts val="0"/>
              </a:spcAft>
            </a:pPr>
            <a:r>
              <a:rPr lang="en-GB" sz="2400" dirty="0">
                <a:ea typeface="Times New Roman" panose="02020603050405020304" pitchFamily="18" charset="0"/>
              </a:rPr>
              <a:t> </a:t>
            </a:r>
          </a:p>
          <a:p>
            <a:pPr algn="just" hangingPunct="0">
              <a:spcAft>
                <a:spcPts val="0"/>
              </a:spcAft>
            </a:pPr>
            <a:r>
              <a:rPr lang="en-GB" sz="2400" dirty="0">
                <a:ea typeface="Times New Roman" panose="02020603050405020304" pitchFamily="18" charset="0"/>
              </a:rPr>
              <a:t>Hebrews 9:15</a:t>
            </a:r>
          </a:p>
          <a:p>
            <a:pPr algn="just" hangingPunct="0">
              <a:spcAft>
                <a:spcPts val="0"/>
              </a:spcAft>
            </a:pPr>
            <a:endParaRPr lang="en-GB" sz="2400" dirty="0">
              <a:ea typeface="Times New Roman" panose="02020603050405020304" pitchFamily="18" charset="0"/>
            </a:endParaRPr>
          </a:p>
          <a:p>
            <a:pPr algn="just" hangingPunct="0">
              <a:spcAft>
                <a:spcPts val="0"/>
              </a:spcAft>
            </a:pPr>
            <a:r>
              <a:rPr lang="en-GB" sz="2400" i="1" dirty="0"/>
              <a:t>Christ is the mediator of a new covenant, that those who are called may receive the promised</a:t>
            </a:r>
            <a:endParaRPr lang="en-GB" sz="2400" b="1" i="1" dirty="0">
              <a:ea typeface="Times New Roman" panose="02020603050405020304" pitchFamily="18" charset="0"/>
            </a:endParaRPr>
          </a:p>
          <a:p>
            <a:pPr algn="just" hangingPunct="0">
              <a:spcAft>
                <a:spcPts val="0"/>
              </a:spcAft>
            </a:pPr>
            <a:r>
              <a:rPr lang="en-GB" sz="2400" b="1" i="1" dirty="0">
                <a:solidFill>
                  <a:srgbClr val="FF0000"/>
                </a:solidFill>
              </a:rPr>
              <a:t>eternal inheritance</a:t>
            </a:r>
          </a:p>
          <a:p>
            <a:pPr algn="just" hangingPunct="0">
              <a:spcAft>
                <a:spcPts val="0"/>
              </a:spcAft>
            </a:pPr>
            <a:endParaRPr lang="en-GB" sz="2400" dirty="0">
              <a:ea typeface="Times New Roman" panose="02020603050405020304" pitchFamily="18" charset="0"/>
            </a:endParaRPr>
          </a:p>
          <a:p>
            <a:pPr algn="just" hangingPunct="0">
              <a:spcAft>
                <a:spcPts val="0"/>
              </a:spcAft>
            </a:pPr>
            <a:r>
              <a:rPr lang="en-GB" sz="2400" dirty="0">
                <a:ea typeface="Times New Roman" panose="02020603050405020304" pitchFamily="18" charset="0"/>
              </a:rPr>
              <a:t> cf. money inherited from Eileen’s Dad</a:t>
            </a:r>
          </a:p>
          <a:p>
            <a:pPr algn="just" hangingPunct="0">
              <a:spcAft>
                <a:spcPts val="0"/>
              </a:spcAft>
            </a:pPr>
            <a:r>
              <a:rPr lang="en-GB" sz="2400" dirty="0">
                <a:ea typeface="Times New Roman" panose="02020603050405020304" pitchFamily="18" charset="0"/>
              </a:rPr>
              <a:t> </a:t>
            </a:r>
          </a:p>
          <a:p>
            <a:pPr algn="just" hangingPunct="0">
              <a:spcAft>
                <a:spcPts val="0"/>
              </a:spcAft>
            </a:pPr>
            <a:endParaRPr lang="en-GB" sz="2400" dirty="0">
              <a:effectLst/>
              <a:ea typeface="Times New Roman" panose="02020603050405020304" pitchFamily="18" charset="0"/>
            </a:endParaRPr>
          </a:p>
        </p:txBody>
      </p:sp>
    </p:spTree>
    <p:extLst>
      <p:ext uri="{BB962C8B-B14F-4D97-AF65-F5344CB8AC3E}">
        <p14:creationId xmlns:p14="http://schemas.microsoft.com/office/powerpoint/2010/main" val="7263560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07372A0-38E2-46EC-A4E8-8704D814FDCE}"/>
              </a:ext>
            </a:extLst>
          </p:cNvPr>
          <p:cNvSpPr/>
          <p:nvPr/>
        </p:nvSpPr>
        <p:spPr>
          <a:xfrm>
            <a:off x="1083211" y="168812"/>
            <a:ext cx="7086427" cy="6700027"/>
          </a:xfrm>
          <a:prstGeom prst="rect">
            <a:avLst/>
          </a:prstGeom>
        </p:spPr>
        <p:txBody>
          <a:bodyPr wrap="square">
            <a:spAutoFit/>
          </a:bodyPr>
          <a:lstStyle/>
          <a:p>
            <a:pPr algn="just" hangingPunct="0">
              <a:spcAft>
                <a:spcPts val="0"/>
              </a:spcAft>
            </a:pPr>
            <a:r>
              <a:rPr lang="en-GB" sz="3200" b="1" dirty="0">
                <a:ea typeface="Times New Roman" panose="02020603050405020304" pitchFamily="18" charset="0"/>
              </a:rPr>
              <a:t>What is my inheritance like?</a:t>
            </a:r>
            <a:endParaRPr lang="en-GB" sz="3200" dirty="0">
              <a:ea typeface="Times New Roman" panose="02020603050405020304" pitchFamily="18" charset="0"/>
            </a:endParaRPr>
          </a:p>
          <a:p>
            <a:pPr algn="just" hangingPunct="0">
              <a:spcAft>
                <a:spcPts val="0"/>
              </a:spcAft>
            </a:pPr>
            <a:r>
              <a:rPr lang="en-GB" sz="2400" dirty="0">
                <a:ea typeface="Times New Roman" panose="02020603050405020304" pitchFamily="18" charset="0"/>
              </a:rPr>
              <a:t> </a:t>
            </a:r>
          </a:p>
          <a:p>
            <a:pPr algn="just" hangingPunct="0">
              <a:spcAft>
                <a:spcPts val="0"/>
              </a:spcAft>
            </a:pPr>
            <a:r>
              <a:rPr lang="en-GB" sz="2400" dirty="0">
                <a:ea typeface="Times New Roman" panose="02020603050405020304" pitchFamily="18" charset="0"/>
              </a:rPr>
              <a:t>1 Peter 1:3-4</a:t>
            </a:r>
          </a:p>
          <a:p>
            <a:pPr algn="just" hangingPunct="0">
              <a:spcAft>
                <a:spcPts val="0"/>
              </a:spcAft>
            </a:pPr>
            <a:endParaRPr lang="en-GB" sz="2400" dirty="0">
              <a:ea typeface="Times New Roman" panose="02020603050405020304" pitchFamily="18" charset="0"/>
            </a:endParaRPr>
          </a:p>
          <a:p>
            <a:r>
              <a:rPr lang="en-GB" sz="2400" i="1" dirty="0"/>
              <a:t>Praise be to the God and Father of our Lord Jesus Christ! In his great mercy he has given us new birth into a living hope through the resurrection of Jesus Christ from the dead, and into </a:t>
            </a:r>
            <a:r>
              <a:rPr lang="en-GB" sz="2400" b="1" i="1" dirty="0">
                <a:solidFill>
                  <a:srgbClr val="FF0000"/>
                </a:solidFill>
              </a:rPr>
              <a:t>an inheritance that can never perish</a:t>
            </a:r>
            <a:r>
              <a:rPr lang="en-GB" sz="2400" i="1" dirty="0"/>
              <a:t>, spoil or fade - kept in heaven for you</a:t>
            </a:r>
            <a:endParaRPr lang="en-GB" sz="2400" i="1" dirty="0">
              <a:ea typeface="Times New Roman" panose="02020603050405020304" pitchFamily="18" charset="0"/>
            </a:endParaRPr>
          </a:p>
          <a:p>
            <a:pPr algn="just" hangingPunct="0">
              <a:spcAft>
                <a:spcPts val="0"/>
              </a:spcAft>
            </a:pPr>
            <a:r>
              <a:rPr lang="en-GB" sz="2400" dirty="0">
                <a:ea typeface="Times New Roman" panose="02020603050405020304" pitchFamily="18" charset="0"/>
              </a:rPr>
              <a:t> </a:t>
            </a:r>
          </a:p>
          <a:p>
            <a:pPr lvl="0" algn="just" hangingPunct="0">
              <a:spcAft>
                <a:spcPts val="0"/>
              </a:spcAft>
            </a:pPr>
            <a:r>
              <a:rPr lang="en-GB" sz="2400" dirty="0">
                <a:ea typeface="Times New Roman" panose="02020603050405020304" pitchFamily="18" charset="0"/>
              </a:rPr>
              <a:t>It can never perish – rust on car </a:t>
            </a:r>
          </a:p>
          <a:p>
            <a:pPr lvl="0" algn="just" hangingPunct="0">
              <a:spcAft>
                <a:spcPts val="0"/>
              </a:spcAft>
            </a:pPr>
            <a:endParaRPr lang="en-GB" sz="2400" dirty="0">
              <a:ea typeface="Times New Roman" panose="02020603050405020304" pitchFamily="18" charset="0"/>
            </a:endParaRPr>
          </a:p>
          <a:p>
            <a:pPr lvl="0" algn="just" hangingPunct="0">
              <a:spcAft>
                <a:spcPts val="0"/>
              </a:spcAft>
            </a:pPr>
            <a:r>
              <a:rPr lang="en-GB" sz="2400" dirty="0">
                <a:ea typeface="Times New Roman" panose="02020603050405020304" pitchFamily="18" charset="0"/>
              </a:rPr>
              <a:t>Matthew 6:19-20 – </a:t>
            </a:r>
            <a:r>
              <a:rPr lang="en-GB" sz="2400" i="1" dirty="0">
                <a:ea typeface="Times New Roman" panose="02020603050405020304" pitchFamily="18" charset="0"/>
              </a:rPr>
              <a:t>Do not store up for yourselves treasures on earth, where moth and rust destroy</a:t>
            </a:r>
            <a:r>
              <a:rPr lang="en-GB" sz="2400" dirty="0">
                <a:ea typeface="Times New Roman" panose="02020603050405020304" pitchFamily="18" charset="0"/>
              </a:rPr>
              <a:t>…</a:t>
            </a:r>
          </a:p>
          <a:p>
            <a:pPr lvl="0" algn="just" hangingPunct="0">
              <a:spcAft>
                <a:spcPts val="0"/>
              </a:spcAft>
            </a:pPr>
            <a:endParaRPr lang="en-GB" sz="2400" dirty="0">
              <a:ea typeface="Times New Roman" panose="02020603050405020304" pitchFamily="18" charset="0"/>
            </a:endParaRPr>
          </a:p>
          <a:p>
            <a:pPr lvl="0" algn="just" hangingPunct="0">
              <a:spcAft>
                <a:spcPts val="0"/>
              </a:spcAft>
            </a:pPr>
            <a:r>
              <a:rPr lang="en-GB" sz="2400" dirty="0">
                <a:ea typeface="Times New Roman" panose="02020603050405020304" pitchFamily="18" charset="0"/>
              </a:rPr>
              <a:t>Colossians 3:2 – </a:t>
            </a:r>
            <a:r>
              <a:rPr lang="en-GB" sz="2400" i="1" dirty="0">
                <a:ea typeface="Times New Roman" panose="02020603050405020304" pitchFamily="18" charset="0"/>
              </a:rPr>
              <a:t>Set your minds on things above</a:t>
            </a:r>
          </a:p>
        </p:txBody>
      </p:sp>
    </p:spTree>
    <p:extLst>
      <p:ext uri="{BB962C8B-B14F-4D97-AF65-F5344CB8AC3E}">
        <p14:creationId xmlns:p14="http://schemas.microsoft.com/office/powerpoint/2010/main" val="652430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07372A0-38E2-46EC-A4E8-8704D814FDCE}"/>
              </a:ext>
            </a:extLst>
          </p:cNvPr>
          <p:cNvSpPr/>
          <p:nvPr/>
        </p:nvSpPr>
        <p:spPr>
          <a:xfrm>
            <a:off x="1079293" y="374754"/>
            <a:ext cx="7090346" cy="6124754"/>
          </a:xfrm>
          <a:prstGeom prst="rect">
            <a:avLst/>
          </a:prstGeom>
        </p:spPr>
        <p:txBody>
          <a:bodyPr wrap="square">
            <a:spAutoFit/>
          </a:bodyPr>
          <a:lstStyle/>
          <a:p>
            <a:pPr algn="just" hangingPunct="0">
              <a:spcAft>
                <a:spcPts val="0"/>
              </a:spcAft>
            </a:pPr>
            <a:r>
              <a:rPr lang="en-GB" sz="3200" b="1" dirty="0">
                <a:ea typeface="Times New Roman" panose="02020603050405020304" pitchFamily="18" charset="0"/>
              </a:rPr>
              <a:t>What is my inheritance like?</a:t>
            </a:r>
            <a:endParaRPr lang="en-GB" sz="3200" dirty="0">
              <a:ea typeface="Times New Roman" panose="02020603050405020304" pitchFamily="18" charset="0"/>
            </a:endParaRPr>
          </a:p>
          <a:p>
            <a:pPr algn="just" hangingPunct="0">
              <a:spcAft>
                <a:spcPts val="0"/>
              </a:spcAft>
            </a:pPr>
            <a:r>
              <a:rPr lang="en-GB" sz="2400" dirty="0">
                <a:ea typeface="Times New Roman" panose="02020603050405020304" pitchFamily="18" charset="0"/>
              </a:rPr>
              <a:t> </a:t>
            </a:r>
          </a:p>
          <a:p>
            <a:pPr algn="just" hangingPunct="0">
              <a:spcAft>
                <a:spcPts val="0"/>
              </a:spcAft>
            </a:pPr>
            <a:r>
              <a:rPr lang="en-GB" sz="2400" dirty="0">
                <a:ea typeface="Times New Roman" panose="02020603050405020304" pitchFamily="18" charset="0"/>
              </a:rPr>
              <a:t>1 Peter 1:3-4</a:t>
            </a:r>
          </a:p>
          <a:p>
            <a:pPr algn="just" hangingPunct="0">
              <a:spcAft>
                <a:spcPts val="0"/>
              </a:spcAft>
            </a:pPr>
            <a:endParaRPr lang="en-GB" sz="2400" dirty="0">
              <a:ea typeface="Times New Roman" panose="02020603050405020304" pitchFamily="18" charset="0"/>
            </a:endParaRPr>
          </a:p>
          <a:p>
            <a:r>
              <a:rPr lang="en-GB" sz="2400" i="1" dirty="0"/>
              <a:t>Praise be to the God and Father of our Lord Jesus Christ! In his great mercy he has given us new birth into a living hope through the resurrection of Jesus Christ from the dead, and into an inheritance that can </a:t>
            </a:r>
            <a:r>
              <a:rPr lang="en-GB" sz="2400" b="1" i="1" dirty="0">
                <a:solidFill>
                  <a:srgbClr val="FF0000"/>
                </a:solidFill>
              </a:rPr>
              <a:t>never</a:t>
            </a:r>
            <a:r>
              <a:rPr lang="en-GB" sz="2400" i="1" dirty="0"/>
              <a:t> perish, </a:t>
            </a:r>
            <a:r>
              <a:rPr lang="en-GB" sz="2400" b="1" i="1" dirty="0">
                <a:solidFill>
                  <a:srgbClr val="FF0000"/>
                </a:solidFill>
              </a:rPr>
              <a:t>spoil or fade - kept in heaven for you</a:t>
            </a:r>
            <a:endParaRPr lang="en-GB" sz="2400" b="1" i="1" dirty="0">
              <a:solidFill>
                <a:srgbClr val="FF0000"/>
              </a:solidFill>
              <a:ea typeface="Times New Roman" panose="02020603050405020304" pitchFamily="18" charset="0"/>
            </a:endParaRPr>
          </a:p>
          <a:p>
            <a:pPr algn="just" hangingPunct="0">
              <a:spcAft>
                <a:spcPts val="0"/>
              </a:spcAft>
            </a:pPr>
            <a:r>
              <a:rPr lang="en-GB" sz="2400" dirty="0">
                <a:ea typeface="Times New Roman" panose="02020603050405020304" pitchFamily="18" charset="0"/>
              </a:rPr>
              <a:t> </a:t>
            </a:r>
          </a:p>
          <a:p>
            <a:pPr marL="342900" lvl="0" indent="-342900" algn="just" hangingPunct="0">
              <a:spcAft>
                <a:spcPts val="0"/>
              </a:spcAft>
              <a:buFont typeface="Arial" panose="020B0604020202020204" pitchFamily="34" charset="0"/>
              <a:buChar char="*"/>
            </a:pPr>
            <a:r>
              <a:rPr lang="en-GB" sz="2400" dirty="0">
                <a:ea typeface="Times New Roman" panose="02020603050405020304" pitchFamily="18" charset="0"/>
              </a:rPr>
              <a:t>it can never spoil – 2 suits</a:t>
            </a:r>
          </a:p>
          <a:p>
            <a:pPr lvl="0" algn="just" hangingPunct="0">
              <a:spcAft>
                <a:spcPts val="0"/>
              </a:spcAft>
            </a:pPr>
            <a:endParaRPr lang="en-GB" sz="2400" dirty="0">
              <a:ea typeface="Times New Roman" panose="02020603050405020304" pitchFamily="18" charset="0"/>
            </a:endParaRPr>
          </a:p>
          <a:p>
            <a:pPr marL="342900" lvl="0" indent="-342900" algn="just" hangingPunct="0">
              <a:spcAft>
                <a:spcPts val="0"/>
              </a:spcAft>
              <a:buFont typeface="Arial" panose="020B0604020202020204" pitchFamily="34" charset="0"/>
              <a:buChar char="*"/>
            </a:pPr>
            <a:r>
              <a:rPr lang="en-GB" sz="2400" dirty="0">
                <a:ea typeface="Times New Roman" panose="02020603050405020304" pitchFamily="18" charset="0"/>
              </a:rPr>
              <a:t>it can never fade away – Auntie Min</a:t>
            </a:r>
          </a:p>
          <a:p>
            <a:pPr lvl="0" algn="just" hangingPunct="0">
              <a:spcAft>
                <a:spcPts val="0"/>
              </a:spcAft>
            </a:pPr>
            <a:endParaRPr lang="en-GB" sz="2400" dirty="0">
              <a:ea typeface="Times New Roman" panose="02020603050405020304" pitchFamily="18" charset="0"/>
            </a:endParaRPr>
          </a:p>
          <a:p>
            <a:pPr marL="342900" lvl="0" indent="-342900" algn="just" hangingPunct="0">
              <a:spcAft>
                <a:spcPts val="0"/>
              </a:spcAft>
              <a:buFont typeface="Arial" panose="020B0604020202020204" pitchFamily="34" charset="0"/>
              <a:buChar char="*"/>
            </a:pPr>
            <a:r>
              <a:rPr lang="en-GB" sz="2400" dirty="0">
                <a:ea typeface="Times New Roman" panose="02020603050405020304" pitchFamily="18" charset="0"/>
              </a:rPr>
              <a:t>it’s reserved in heaven for you – luggage label</a:t>
            </a:r>
            <a:endParaRPr lang="en-GB" sz="2400" dirty="0">
              <a:effectLst/>
              <a:ea typeface="Times New Roman" panose="02020603050405020304" pitchFamily="18" charset="0"/>
            </a:endParaRPr>
          </a:p>
        </p:txBody>
      </p:sp>
    </p:spTree>
    <p:extLst>
      <p:ext uri="{BB962C8B-B14F-4D97-AF65-F5344CB8AC3E}">
        <p14:creationId xmlns:p14="http://schemas.microsoft.com/office/powerpoint/2010/main" val="41329557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E0FE544-AC47-4C72-B799-8C636D258523}"/>
              </a:ext>
            </a:extLst>
          </p:cNvPr>
          <p:cNvSpPr/>
          <p:nvPr/>
        </p:nvSpPr>
        <p:spPr>
          <a:xfrm>
            <a:off x="1004341" y="0"/>
            <a:ext cx="7090348" cy="6370975"/>
          </a:xfrm>
          <a:prstGeom prst="rect">
            <a:avLst/>
          </a:prstGeom>
        </p:spPr>
        <p:txBody>
          <a:bodyPr wrap="square">
            <a:spAutoFit/>
          </a:bodyPr>
          <a:lstStyle/>
          <a:p>
            <a:pPr algn="just" hangingPunct="0">
              <a:spcAft>
                <a:spcPts val="0"/>
              </a:spcAft>
            </a:pPr>
            <a:r>
              <a:rPr lang="en-GB" sz="3200" b="1" dirty="0">
                <a:ea typeface="Times New Roman" panose="02020603050405020304" pitchFamily="18" charset="0"/>
              </a:rPr>
              <a:t>Why have I been included?</a:t>
            </a:r>
            <a:endParaRPr lang="en-GB" sz="3200" dirty="0">
              <a:ea typeface="Times New Roman" panose="02020603050405020304" pitchFamily="18" charset="0"/>
            </a:endParaRPr>
          </a:p>
          <a:p>
            <a:pPr algn="just" hangingPunct="0">
              <a:spcAft>
                <a:spcPts val="0"/>
              </a:spcAft>
            </a:pPr>
            <a:r>
              <a:rPr lang="en-GB" sz="1600" dirty="0">
                <a:ea typeface="Times New Roman" panose="02020603050405020304" pitchFamily="18" charset="0"/>
              </a:rPr>
              <a:t> </a:t>
            </a:r>
            <a:endParaRPr lang="en-GB" sz="1100" dirty="0">
              <a:ea typeface="Times New Roman" panose="02020603050405020304" pitchFamily="18" charset="0"/>
            </a:endParaRPr>
          </a:p>
          <a:p>
            <a:pPr algn="just" hangingPunct="0">
              <a:spcAft>
                <a:spcPts val="0"/>
              </a:spcAft>
            </a:pPr>
            <a:r>
              <a:rPr lang="en-GB" sz="2400" dirty="0">
                <a:ea typeface="Times New Roman" panose="02020603050405020304" pitchFamily="18" charset="0"/>
              </a:rPr>
              <a:t>But why should we receive such a wonderful inheritance? </a:t>
            </a:r>
          </a:p>
          <a:p>
            <a:pPr algn="just" hangingPunct="0">
              <a:spcAft>
                <a:spcPts val="0"/>
              </a:spcAft>
            </a:pPr>
            <a:endParaRPr lang="en-GB" sz="2400" dirty="0">
              <a:ea typeface="Times New Roman" panose="02020603050405020304" pitchFamily="18" charset="0"/>
            </a:endParaRPr>
          </a:p>
          <a:p>
            <a:pPr algn="just" hangingPunct="0">
              <a:spcAft>
                <a:spcPts val="0"/>
              </a:spcAft>
            </a:pPr>
            <a:r>
              <a:rPr lang="en-GB" sz="2400" dirty="0">
                <a:ea typeface="Times New Roman" panose="02020603050405020304" pitchFamily="18" charset="0"/>
              </a:rPr>
              <a:t>Because we are co-heirs with Christ</a:t>
            </a:r>
          </a:p>
          <a:p>
            <a:pPr algn="just" hangingPunct="0">
              <a:spcAft>
                <a:spcPts val="0"/>
              </a:spcAft>
            </a:pPr>
            <a:endParaRPr lang="en-GB" sz="2400" dirty="0">
              <a:ea typeface="Times New Roman" panose="02020603050405020304" pitchFamily="18" charset="0"/>
            </a:endParaRPr>
          </a:p>
          <a:p>
            <a:pPr algn="just" hangingPunct="0">
              <a:spcAft>
                <a:spcPts val="0"/>
              </a:spcAft>
            </a:pPr>
            <a:r>
              <a:rPr lang="en-GB" sz="2400" dirty="0">
                <a:ea typeface="Times New Roman" panose="02020603050405020304" pitchFamily="18" charset="0"/>
              </a:rPr>
              <a:t>Romans 8:17</a:t>
            </a:r>
          </a:p>
          <a:p>
            <a:pPr algn="just" hangingPunct="0">
              <a:spcAft>
                <a:spcPts val="0"/>
              </a:spcAft>
            </a:pPr>
            <a:endParaRPr lang="en-GB" sz="2400" dirty="0">
              <a:ea typeface="Times New Roman" panose="02020603050405020304" pitchFamily="18" charset="0"/>
            </a:endParaRPr>
          </a:p>
          <a:p>
            <a:pPr algn="just" hangingPunct="0">
              <a:spcAft>
                <a:spcPts val="0"/>
              </a:spcAft>
            </a:pPr>
            <a:r>
              <a:rPr lang="en-GB" sz="2400" i="1" dirty="0">
                <a:ea typeface="Times New Roman" panose="02020603050405020304" pitchFamily="18" charset="0"/>
              </a:rPr>
              <a:t>Now if we are children, then we are heirs – </a:t>
            </a:r>
            <a:r>
              <a:rPr lang="en-GB" sz="2400" b="1" i="1" dirty="0">
                <a:solidFill>
                  <a:srgbClr val="FF0000"/>
                </a:solidFill>
                <a:ea typeface="Times New Roman" panose="02020603050405020304" pitchFamily="18" charset="0"/>
              </a:rPr>
              <a:t>heirs of God and co-heirs with Christ</a:t>
            </a:r>
          </a:p>
          <a:p>
            <a:pPr algn="just" hangingPunct="0">
              <a:spcAft>
                <a:spcPts val="0"/>
              </a:spcAft>
            </a:pPr>
            <a:endParaRPr lang="en-GB" sz="2400" dirty="0">
              <a:ea typeface="Times New Roman" panose="02020603050405020304" pitchFamily="18" charset="0"/>
            </a:endParaRPr>
          </a:p>
          <a:p>
            <a:pPr algn="just" hangingPunct="0">
              <a:spcAft>
                <a:spcPts val="0"/>
              </a:spcAft>
            </a:pPr>
            <a:r>
              <a:rPr lang="en-GB" sz="2400" dirty="0">
                <a:ea typeface="Times New Roman" panose="02020603050405020304" pitchFamily="18" charset="0"/>
              </a:rPr>
              <a:t>We are identified with Christ.  </a:t>
            </a:r>
          </a:p>
          <a:p>
            <a:pPr algn="just" hangingPunct="0">
              <a:spcAft>
                <a:spcPts val="0"/>
              </a:spcAft>
            </a:pPr>
            <a:r>
              <a:rPr lang="en-GB" sz="2400" dirty="0">
                <a:ea typeface="Times New Roman" panose="02020603050405020304" pitchFamily="18" charset="0"/>
              </a:rPr>
              <a:t>Everything we have springs from this.</a:t>
            </a:r>
          </a:p>
          <a:p>
            <a:pPr algn="just" hangingPunct="0">
              <a:spcAft>
                <a:spcPts val="0"/>
              </a:spcAft>
            </a:pPr>
            <a:endParaRPr lang="en-GB" sz="2400" dirty="0">
              <a:ea typeface="Times New Roman" panose="02020603050405020304" pitchFamily="18" charset="0"/>
            </a:endParaRPr>
          </a:p>
          <a:p>
            <a:pPr algn="just" hangingPunct="0">
              <a:spcAft>
                <a:spcPts val="0"/>
              </a:spcAft>
            </a:pPr>
            <a:r>
              <a:rPr lang="en-GB" sz="2400" dirty="0">
                <a:ea typeface="Times New Roman" panose="02020603050405020304" pitchFamily="18" charset="0"/>
              </a:rPr>
              <a:t>Crucified – dead – buried – made alive – raised – seated – suffer – reign – work – inherit </a:t>
            </a:r>
          </a:p>
        </p:txBody>
      </p:sp>
    </p:spTree>
    <p:extLst>
      <p:ext uri="{BB962C8B-B14F-4D97-AF65-F5344CB8AC3E}">
        <p14:creationId xmlns:p14="http://schemas.microsoft.com/office/powerpoint/2010/main" val="17484486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E0FE544-AC47-4C72-B799-8C636D258523}"/>
              </a:ext>
            </a:extLst>
          </p:cNvPr>
          <p:cNvSpPr/>
          <p:nvPr/>
        </p:nvSpPr>
        <p:spPr>
          <a:xfrm>
            <a:off x="1004341" y="0"/>
            <a:ext cx="7090348" cy="6001643"/>
          </a:xfrm>
          <a:prstGeom prst="rect">
            <a:avLst/>
          </a:prstGeom>
        </p:spPr>
        <p:txBody>
          <a:bodyPr wrap="square">
            <a:spAutoFit/>
          </a:bodyPr>
          <a:lstStyle/>
          <a:p>
            <a:pPr algn="just" hangingPunct="0">
              <a:spcAft>
                <a:spcPts val="0"/>
              </a:spcAft>
            </a:pPr>
            <a:r>
              <a:rPr lang="en-GB" sz="3200" b="1" dirty="0">
                <a:ea typeface="Times New Roman" panose="02020603050405020304" pitchFamily="18" charset="0"/>
              </a:rPr>
              <a:t>Why have I been included?</a:t>
            </a:r>
            <a:endParaRPr lang="en-GB" sz="3200" dirty="0">
              <a:ea typeface="Times New Roman" panose="02020603050405020304" pitchFamily="18" charset="0"/>
            </a:endParaRPr>
          </a:p>
          <a:p>
            <a:pPr algn="just" hangingPunct="0">
              <a:spcAft>
                <a:spcPts val="0"/>
              </a:spcAft>
            </a:pPr>
            <a:r>
              <a:rPr lang="en-GB" sz="1600" dirty="0">
                <a:ea typeface="Times New Roman" panose="02020603050405020304" pitchFamily="18" charset="0"/>
              </a:rPr>
              <a:t> </a:t>
            </a:r>
            <a:endParaRPr lang="en-GB" sz="1100" dirty="0">
              <a:ea typeface="Times New Roman" panose="02020603050405020304" pitchFamily="18" charset="0"/>
            </a:endParaRPr>
          </a:p>
          <a:p>
            <a:pPr algn="just" hangingPunct="0">
              <a:spcAft>
                <a:spcPts val="0"/>
              </a:spcAft>
            </a:pPr>
            <a:r>
              <a:rPr lang="en-GB" sz="2400" dirty="0">
                <a:ea typeface="Times New Roman" panose="02020603050405020304" pitchFamily="18" charset="0"/>
              </a:rPr>
              <a:t>The NT reveals there are three ways of being a co-heir (Greek </a:t>
            </a:r>
            <a:r>
              <a:rPr lang="en-GB" sz="2400" i="1" dirty="0">
                <a:ea typeface="Times New Roman" panose="02020603050405020304" pitchFamily="18" charset="0"/>
              </a:rPr>
              <a:t>sun-</a:t>
            </a:r>
            <a:r>
              <a:rPr lang="en-GB" sz="2400" i="1" dirty="0" err="1">
                <a:ea typeface="Times New Roman" panose="02020603050405020304" pitchFamily="18" charset="0"/>
              </a:rPr>
              <a:t>kleronomos</a:t>
            </a:r>
            <a:r>
              <a:rPr lang="en-GB" sz="2400" dirty="0">
                <a:ea typeface="Times New Roman" panose="02020603050405020304" pitchFamily="18" charset="0"/>
              </a:rPr>
              <a:t>):</a:t>
            </a:r>
          </a:p>
          <a:p>
            <a:pPr algn="just" hangingPunct="0">
              <a:spcAft>
                <a:spcPts val="0"/>
              </a:spcAft>
            </a:pPr>
            <a:r>
              <a:rPr lang="en-GB" sz="2400" dirty="0">
                <a:ea typeface="Times New Roman" panose="02020603050405020304" pitchFamily="18" charset="0"/>
              </a:rPr>
              <a:t> </a:t>
            </a:r>
          </a:p>
          <a:p>
            <a:pPr algn="just" hangingPunct="0">
              <a:spcAft>
                <a:spcPts val="0"/>
              </a:spcAft>
            </a:pPr>
            <a:r>
              <a:rPr lang="en-GB" sz="2400" dirty="0">
                <a:ea typeface="Times New Roman" panose="02020603050405020304" pitchFamily="18" charset="0"/>
              </a:rPr>
              <a:t>by sonship - Hebrews 11:9</a:t>
            </a:r>
          </a:p>
          <a:p>
            <a:pPr algn="just" hangingPunct="0">
              <a:spcAft>
                <a:spcPts val="0"/>
              </a:spcAft>
            </a:pPr>
            <a:endParaRPr lang="en-GB" sz="2400" dirty="0">
              <a:ea typeface="Times New Roman" panose="02020603050405020304" pitchFamily="18" charset="0"/>
            </a:endParaRPr>
          </a:p>
          <a:p>
            <a:pPr algn="just" hangingPunct="0">
              <a:spcAft>
                <a:spcPts val="0"/>
              </a:spcAft>
            </a:pPr>
            <a:r>
              <a:rPr lang="en-GB" sz="2400" b="1" i="1" dirty="0">
                <a:solidFill>
                  <a:srgbClr val="FF0000"/>
                </a:solidFill>
              </a:rPr>
              <a:t>Isaac and Jacob</a:t>
            </a:r>
            <a:r>
              <a:rPr lang="en-GB" sz="2400" i="1" dirty="0"/>
              <a:t>…were </a:t>
            </a:r>
            <a:r>
              <a:rPr lang="en-GB" sz="2400" b="1" i="1" dirty="0">
                <a:solidFill>
                  <a:srgbClr val="FF0000"/>
                </a:solidFill>
              </a:rPr>
              <a:t>heirs with </a:t>
            </a:r>
            <a:r>
              <a:rPr lang="en-GB" sz="2400" i="1" dirty="0"/>
              <a:t>him (</a:t>
            </a:r>
            <a:r>
              <a:rPr lang="en-GB" sz="2400" b="1" i="1" dirty="0">
                <a:solidFill>
                  <a:srgbClr val="FF0000"/>
                </a:solidFill>
              </a:rPr>
              <a:t>Abraham</a:t>
            </a:r>
            <a:r>
              <a:rPr lang="en-GB" sz="2400" i="1" dirty="0"/>
              <a:t>) of the same promise</a:t>
            </a:r>
          </a:p>
          <a:p>
            <a:pPr algn="just" hangingPunct="0">
              <a:spcAft>
                <a:spcPts val="0"/>
              </a:spcAft>
            </a:pPr>
            <a:endParaRPr lang="en-GB" sz="2400" dirty="0">
              <a:ea typeface="Times New Roman" panose="02020603050405020304" pitchFamily="18" charset="0"/>
            </a:endParaRPr>
          </a:p>
          <a:p>
            <a:pPr algn="just" hangingPunct="0">
              <a:spcAft>
                <a:spcPts val="0"/>
              </a:spcAft>
            </a:pPr>
            <a:r>
              <a:rPr lang="en-GB" sz="2400" dirty="0">
                <a:ea typeface="Times New Roman" panose="02020603050405020304" pitchFamily="18" charset="0"/>
              </a:rPr>
              <a:t>by marriage - 1 Peter 3:7</a:t>
            </a:r>
          </a:p>
          <a:p>
            <a:pPr algn="just" hangingPunct="0">
              <a:spcAft>
                <a:spcPts val="0"/>
              </a:spcAft>
            </a:pPr>
            <a:endParaRPr lang="en-GB" sz="2400" dirty="0">
              <a:ea typeface="Times New Roman" panose="02020603050405020304" pitchFamily="18" charset="0"/>
            </a:endParaRPr>
          </a:p>
          <a:p>
            <a:pPr algn="just" hangingPunct="0">
              <a:spcAft>
                <a:spcPts val="0"/>
              </a:spcAft>
            </a:pPr>
            <a:r>
              <a:rPr lang="en-GB" sz="2400" b="1" i="1" dirty="0">
                <a:solidFill>
                  <a:srgbClr val="FF0000"/>
                </a:solidFill>
              </a:rPr>
              <a:t>Husbands</a:t>
            </a:r>
            <a:r>
              <a:rPr lang="en-GB" sz="2400" i="1" dirty="0"/>
              <a:t> …be considerate as you live with your </a:t>
            </a:r>
            <a:r>
              <a:rPr lang="en-GB" sz="2400" b="1" i="1" dirty="0">
                <a:solidFill>
                  <a:srgbClr val="FF0000"/>
                </a:solidFill>
              </a:rPr>
              <a:t>wives</a:t>
            </a:r>
            <a:r>
              <a:rPr lang="en-GB" sz="2400" i="1" dirty="0"/>
              <a:t>, and treat them … as </a:t>
            </a:r>
            <a:r>
              <a:rPr lang="en-GB" sz="2400" b="1" i="1" dirty="0">
                <a:solidFill>
                  <a:srgbClr val="FF0000"/>
                </a:solidFill>
              </a:rPr>
              <a:t>heirs with you</a:t>
            </a:r>
            <a:r>
              <a:rPr lang="en-GB" sz="2400" i="1" dirty="0"/>
              <a:t> of the gracious gift of life</a:t>
            </a:r>
          </a:p>
          <a:p>
            <a:pPr algn="just" hangingPunct="0">
              <a:spcAft>
                <a:spcPts val="0"/>
              </a:spcAft>
            </a:pPr>
            <a:endParaRPr lang="en-GB" sz="2400" dirty="0">
              <a:ea typeface="Times New Roman" panose="02020603050405020304" pitchFamily="18" charset="0"/>
            </a:endParaRPr>
          </a:p>
        </p:txBody>
      </p:sp>
    </p:spTree>
    <p:extLst>
      <p:ext uri="{BB962C8B-B14F-4D97-AF65-F5344CB8AC3E}">
        <p14:creationId xmlns:p14="http://schemas.microsoft.com/office/powerpoint/2010/main" val="11656180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E0FE544-AC47-4C72-B799-8C636D258523}"/>
              </a:ext>
            </a:extLst>
          </p:cNvPr>
          <p:cNvSpPr/>
          <p:nvPr/>
        </p:nvSpPr>
        <p:spPr>
          <a:xfrm rot="10800000" flipV="1">
            <a:off x="1069144" y="260112"/>
            <a:ext cx="7160455" cy="6217087"/>
          </a:xfrm>
          <a:prstGeom prst="rect">
            <a:avLst/>
          </a:prstGeom>
        </p:spPr>
        <p:txBody>
          <a:bodyPr wrap="square">
            <a:spAutoFit/>
          </a:bodyPr>
          <a:lstStyle/>
          <a:p>
            <a:pPr algn="just" hangingPunct="0">
              <a:spcAft>
                <a:spcPts val="0"/>
              </a:spcAft>
            </a:pPr>
            <a:r>
              <a:rPr lang="en-GB" sz="3200" b="1" dirty="0">
                <a:ea typeface="Times New Roman" panose="02020603050405020304" pitchFamily="18" charset="0"/>
              </a:rPr>
              <a:t>Why have I been included?</a:t>
            </a:r>
            <a:endParaRPr lang="en-GB" sz="3200" dirty="0">
              <a:ea typeface="Times New Roman" panose="02020603050405020304" pitchFamily="18" charset="0"/>
            </a:endParaRPr>
          </a:p>
          <a:p>
            <a:pPr algn="just" hangingPunct="0">
              <a:spcAft>
                <a:spcPts val="0"/>
              </a:spcAft>
            </a:pPr>
            <a:r>
              <a:rPr lang="en-GB" sz="1600" dirty="0">
                <a:ea typeface="Times New Roman" panose="02020603050405020304" pitchFamily="18" charset="0"/>
              </a:rPr>
              <a:t> </a:t>
            </a:r>
            <a:endParaRPr lang="en-GB" sz="1100" dirty="0">
              <a:ea typeface="Times New Roman" panose="02020603050405020304" pitchFamily="18" charset="0"/>
            </a:endParaRPr>
          </a:p>
          <a:p>
            <a:pPr algn="just" hangingPunct="0">
              <a:spcAft>
                <a:spcPts val="0"/>
              </a:spcAft>
            </a:pPr>
            <a:r>
              <a:rPr lang="en-GB" sz="2400" dirty="0">
                <a:ea typeface="Times New Roman" panose="02020603050405020304" pitchFamily="18" charset="0"/>
              </a:rPr>
              <a:t>by grace - Ephesians 3:2, 6.</a:t>
            </a:r>
          </a:p>
          <a:p>
            <a:pPr algn="just" hangingPunct="0">
              <a:spcAft>
                <a:spcPts val="0"/>
              </a:spcAft>
            </a:pPr>
            <a:endParaRPr lang="en-GB" sz="2400" dirty="0">
              <a:ea typeface="Times New Roman" panose="02020603050405020304" pitchFamily="18" charset="0"/>
            </a:endParaRPr>
          </a:p>
          <a:p>
            <a:pPr lvl="0" defTabSz="914400" eaLnBrk="0" fontAlgn="base" hangingPunct="0">
              <a:spcBef>
                <a:spcPct val="0"/>
              </a:spcBef>
              <a:spcAft>
                <a:spcPct val="0"/>
              </a:spcAft>
            </a:pPr>
            <a:r>
              <a:rPr lang="en-GB" altLang="en-US" sz="2400" i="1" dirty="0">
                <a:latin typeface="Arial" panose="020B0604020202020204" pitchFamily="34" charset="0"/>
                <a:ea typeface="Times New Roman" panose="02020603050405020304" pitchFamily="18" charset="0"/>
              </a:rPr>
              <a:t>Surely you have heard about the administration of </a:t>
            </a:r>
            <a:r>
              <a:rPr lang="en-GB" altLang="en-US" sz="2400" b="1" i="1" dirty="0">
                <a:solidFill>
                  <a:srgbClr val="FF0000"/>
                </a:solidFill>
                <a:latin typeface="Arial" panose="020B0604020202020204" pitchFamily="34" charset="0"/>
                <a:ea typeface="Times New Roman" panose="02020603050405020304" pitchFamily="18" charset="0"/>
              </a:rPr>
              <a:t>God's grace </a:t>
            </a:r>
            <a:r>
              <a:rPr lang="en-GB" altLang="en-US" sz="2400" i="1" dirty="0">
                <a:latin typeface="Arial" panose="020B0604020202020204" pitchFamily="34" charset="0"/>
                <a:ea typeface="Times New Roman" panose="02020603050405020304" pitchFamily="18" charset="0"/>
              </a:rPr>
              <a:t>that was given to me for you…</a:t>
            </a:r>
            <a:endParaRPr lang="en-GB" altLang="en-US" sz="1200" i="1" dirty="0">
              <a:latin typeface="Arial" panose="020B0604020202020204" pitchFamily="34" charset="0"/>
            </a:endParaRPr>
          </a:p>
          <a:p>
            <a:pPr lvl="0" defTabSz="914400" eaLnBrk="0" fontAlgn="base" hangingPunct="0">
              <a:spcBef>
                <a:spcPct val="0"/>
              </a:spcBef>
              <a:spcAft>
                <a:spcPct val="0"/>
              </a:spcAft>
            </a:pPr>
            <a:endParaRPr lang="en-GB" altLang="en-US" sz="1400" b="1" i="1" dirty="0">
              <a:latin typeface="Courier New" panose="02070309020205020404" pitchFamily="49" charset="0"/>
              <a:ea typeface="Times New Roman" panose="02020603050405020304" pitchFamily="18" charset="0"/>
              <a:cs typeface="Courier New" panose="02070309020205020404" pitchFamily="49" charset="0"/>
            </a:endParaRPr>
          </a:p>
          <a:p>
            <a:pPr lvl="0" defTabSz="914400" eaLnBrk="0" fontAlgn="base" hangingPunct="0">
              <a:spcBef>
                <a:spcPct val="0"/>
              </a:spcBef>
              <a:spcAft>
                <a:spcPct val="0"/>
              </a:spcAft>
            </a:pPr>
            <a:r>
              <a:rPr lang="en-GB" altLang="en-US" sz="2400" i="1" dirty="0">
                <a:latin typeface="Arial" panose="020B0604020202020204" pitchFamily="34" charset="0"/>
                <a:ea typeface="Times New Roman" panose="02020603050405020304" pitchFamily="18" charset="0"/>
              </a:rPr>
              <a:t>This mystery is that through the gospel </a:t>
            </a:r>
            <a:r>
              <a:rPr lang="en-GB" altLang="en-US" sz="2400" b="1" i="1" dirty="0">
                <a:solidFill>
                  <a:srgbClr val="FF0000"/>
                </a:solidFill>
                <a:latin typeface="Arial" panose="020B0604020202020204" pitchFamily="34" charset="0"/>
                <a:ea typeface="Times New Roman" panose="02020603050405020304" pitchFamily="18" charset="0"/>
              </a:rPr>
              <a:t>the Gentiles are heirs together with Israel,</a:t>
            </a:r>
            <a:r>
              <a:rPr lang="en-GB" altLang="en-US" sz="2400" i="1" dirty="0">
                <a:latin typeface="Arial" panose="020B0604020202020204" pitchFamily="34" charset="0"/>
                <a:ea typeface="Times New Roman" panose="02020603050405020304" pitchFamily="18" charset="0"/>
              </a:rPr>
              <a:t> members together of one body, and sharers together in the promise in Christ Jesus.</a:t>
            </a:r>
            <a:endParaRPr lang="en-GB" altLang="en-US" sz="3600" i="1" dirty="0">
              <a:latin typeface="Arial" panose="020B0604020202020204" pitchFamily="34" charset="0"/>
            </a:endParaRPr>
          </a:p>
          <a:p>
            <a:pPr algn="just" hangingPunct="0">
              <a:spcAft>
                <a:spcPts val="0"/>
              </a:spcAft>
            </a:pPr>
            <a:endParaRPr lang="en-GB" sz="2400" dirty="0">
              <a:ea typeface="Times New Roman" panose="02020603050405020304" pitchFamily="18" charset="0"/>
            </a:endParaRPr>
          </a:p>
          <a:p>
            <a:pPr algn="just" hangingPunct="0">
              <a:spcAft>
                <a:spcPts val="0"/>
              </a:spcAft>
            </a:pPr>
            <a:r>
              <a:rPr lang="en-GB" sz="2400" dirty="0">
                <a:ea typeface="Times New Roman" panose="02020603050405020304" pitchFamily="18" charset="0"/>
              </a:rPr>
              <a:t>We are joint-heirs with Christ! </a:t>
            </a:r>
          </a:p>
          <a:p>
            <a:pPr algn="just" hangingPunct="0">
              <a:spcAft>
                <a:spcPts val="0"/>
              </a:spcAft>
            </a:pPr>
            <a:r>
              <a:rPr lang="en-GB" sz="2400" dirty="0">
                <a:ea typeface="Times New Roman" panose="02020603050405020304" pitchFamily="18" charset="0"/>
              </a:rPr>
              <a:t>We inherit what he inherits! All things (Heb. 1:2)!</a:t>
            </a:r>
          </a:p>
          <a:p>
            <a:pPr algn="just" hangingPunct="0">
              <a:spcAft>
                <a:spcPts val="0"/>
              </a:spcAft>
            </a:pPr>
            <a:endParaRPr lang="en-GB" sz="2400" dirty="0">
              <a:ea typeface="Times New Roman" panose="02020603050405020304" pitchFamily="18" charset="0"/>
            </a:endParaRPr>
          </a:p>
          <a:p>
            <a:pPr algn="just" hangingPunct="0">
              <a:spcAft>
                <a:spcPts val="0"/>
              </a:spcAft>
            </a:pPr>
            <a:r>
              <a:rPr lang="en-GB" sz="2400" dirty="0">
                <a:ea typeface="Times New Roman" panose="02020603050405020304" pitchFamily="18" charset="0"/>
              </a:rPr>
              <a:t>1 John 3:2-3 – not what I will GET </a:t>
            </a:r>
          </a:p>
          <a:p>
            <a:pPr algn="just" hangingPunct="0">
              <a:spcAft>
                <a:spcPts val="0"/>
              </a:spcAft>
            </a:pPr>
            <a:r>
              <a:rPr lang="en-GB" sz="2400" dirty="0">
                <a:ea typeface="Times New Roman" panose="02020603050405020304" pitchFamily="18" charset="0"/>
              </a:rPr>
              <a:t>but what I will BE!</a:t>
            </a:r>
            <a:endParaRPr lang="en-GB" sz="2400" dirty="0">
              <a:effectLst/>
              <a:ea typeface="Times New Roman" panose="02020603050405020304" pitchFamily="18" charset="0"/>
            </a:endParaRPr>
          </a:p>
        </p:txBody>
      </p:sp>
    </p:spTree>
    <p:extLst>
      <p:ext uri="{BB962C8B-B14F-4D97-AF65-F5344CB8AC3E}">
        <p14:creationId xmlns:p14="http://schemas.microsoft.com/office/powerpoint/2010/main" val="860298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B386D01-B22D-4300-B2C3-5AD8933BDBDA}"/>
              </a:ext>
            </a:extLst>
          </p:cNvPr>
          <p:cNvSpPr/>
          <p:nvPr/>
        </p:nvSpPr>
        <p:spPr>
          <a:xfrm>
            <a:off x="1169232" y="254832"/>
            <a:ext cx="7030387" cy="2708434"/>
          </a:xfrm>
          <a:prstGeom prst="rect">
            <a:avLst/>
          </a:prstGeom>
        </p:spPr>
        <p:txBody>
          <a:bodyPr wrap="square">
            <a:spAutoFit/>
          </a:bodyPr>
          <a:lstStyle/>
          <a:p>
            <a:r>
              <a:rPr lang="en-GB" sz="3200" b="1" dirty="0"/>
              <a:t>The reading of a will</a:t>
            </a:r>
          </a:p>
          <a:p>
            <a:endParaRPr lang="en-GB" dirty="0"/>
          </a:p>
          <a:p>
            <a:pPr hangingPunct="0"/>
            <a:r>
              <a:rPr lang="en-GB" sz="2400" dirty="0"/>
              <a:t>You have been asked to attend the reading of a will</a:t>
            </a:r>
          </a:p>
          <a:p>
            <a:pPr hangingPunct="0"/>
            <a:endParaRPr lang="en-GB" sz="2400" dirty="0"/>
          </a:p>
          <a:p>
            <a:pPr hangingPunct="0"/>
            <a:r>
              <a:rPr lang="en-GB" sz="2400" dirty="0"/>
              <a:t>What questions would be going through your mind?</a:t>
            </a:r>
          </a:p>
        </p:txBody>
      </p:sp>
    </p:spTree>
    <p:extLst>
      <p:ext uri="{BB962C8B-B14F-4D97-AF65-F5344CB8AC3E}">
        <p14:creationId xmlns:p14="http://schemas.microsoft.com/office/powerpoint/2010/main" val="41350533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60054BA-F9E5-45A4-95FC-66081E26CE3D}"/>
              </a:ext>
            </a:extLst>
          </p:cNvPr>
          <p:cNvSpPr/>
          <p:nvPr/>
        </p:nvSpPr>
        <p:spPr>
          <a:xfrm>
            <a:off x="1124261" y="269823"/>
            <a:ext cx="7045377" cy="6494085"/>
          </a:xfrm>
          <a:prstGeom prst="rect">
            <a:avLst/>
          </a:prstGeom>
        </p:spPr>
        <p:txBody>
          <a:bodyPr wrap="square">
            <a:spAutoFit/>
          </a:bodyPr>
          <a:lstStyle/>
          <a:p>
            <a:pPr algn="just" hangingPunct="0">
              <a:spcAft>
                <a:spcPts val="0"/>
              </a:spcAft>
            </a:pPr>
            <a:r>
              <a:rPr lang="en-GB" sz="3200" b="1" dirty="0">
                <a:ea typeface="Times New Roman" panose="02020603050405020304" pitchFamily="18" charset="0"/>
              </a:rPr>
              <a:t>When will I get it?</a:t>
            </a:r>
            <a:endParaRPr lang="en-GB" sz="3200" dirty="0">
              <a:ea typeface="Times New Roman" panose="02020603050405020304" pitchFamily="18" charset="0"/>
            </a:endParaRPr>
          </a:p>
          <a:p>
            <a:pPr algn="just" hangingPunct="0">
              <a:spcAft>
                <a:spcPts val="0"/>
              </a:spcAft>
            </a:pPr>
            <a:r>
              <a:rPr lang="en-GB" sz="2400" dirty="0">
                <a:ea typeface="Times New Roman" panose="02020603050405020304" pitchFamily="18" charset="0"/>
              </a:rPr>
              <a:t> </a:t>
            </a:r>
          </a:p>
          <a:p>
            <a:pPr algn="just" hangingPunct="0">
              <a:spcAft>
                <a:spcPts val="0"/>
              </a:spcAft>
            </a:pPr>
            <a:r>
              <a:rPr lang="en-GB" sz="2400" dirty="0">
                <a:ea typeface="Times New Roman" panose="02020603050405020304" pitchFamily="18" charset="0"/>
              </a:rPr>
              <a:t>1 Peter 1:4 reserved </a:t>
            </a:r>
            <a:r>
              <a:rPr lang="en-GB" sz="2400" b="1" i="1" dirty="0">
                <a:ea typeface="Times New Roman" panose="02020603050405020304" pitchFamily="18" charset="0"/>
              </a:rPr>
              <a:t>in heaven</a:t>
            </a:r>
            <a:r>
              <a:rPr lang="en-GB" sz="2400" b="1" dirty="0">
                <a:ea typeface="Times New Roman" panose="02020603050405020304" pitchFamily="18" charset="0"/>
              </a:rPr>
              <a:t> </a:t>
            </a:r>
            <a:r>
              <a:rPr lang="en-GB" sz="2400" dirty="0">
                <a:ea typeface="Times New Roman" panose="02020603050405020304" pitchFamily="18" charset="0"/>
              </a:rPr>
              <a:t>for you</a:t>
            </a:r>
          </a:p>
          <a:p>
            <a:pPr algn="just" hangingPunct="0">
              <a:spcAft>
                <a:spcPts val="0"/>
              </a:spcAft>
            </a:pPr>
            <a:r>
              <a:rPr lang="en-GB" sz="2400" dirty="0">
                <a:ea typeface="Times New Roman" panose="02020603050405020304" pitchFamily="18" charset="0"/>
              </a:rPr>
              <a:t> </a:t>
            </a:r>
          </a:p>
          <a:p>
            <a:pPr algn="just" hangingPunct="0">
              <a:spcAft>
                <a:spcPts val="0"/>
              </a:spcAft>
            </a:pPr>
            <a:r>
              <a:rPr lang="en-GB" sz="2400" dirty="0">
                <a:ea typeface="Times New Roman" panose="02020603050405020304" pitchFamily="18" charset="0"/>
              </a:rPr>
              <a:t>But there is a foretaste! </a:t>
            </a:r>
          </a:p>
          <a:p>
            <a:pPr algn="just" hangingPunct="0">
              <a:spcAft>
                <a:spcPts val="0"/>
              </a:spcAft>
            </a:pPr>
            <a:endParaRPr lang="en-GB" sz="2400" dirty="0">
              <a:ea typeface="Times New Roman" panose="02020603050405020304" pitchFamily="18" charset="0"/>
            </a:endParaRPr>
          </a:p>
          <a:p>
            <a:pPr algn="just" hangingPunct="0">
              <a:spcAft>
                <a:spcPts val="0"/>
              </a:spcAft>
            </a:pPr>
            <a:r>
              <a:rPr lang="en-GB" sz="2400" dirty="0">
                <a:ea typeface="Times New Roman" panose="02020603050405020304" pitchFamily="18" charset="0"/>
              </a:rPr>
              <a:t>Ephesians 1:13-14 </a:t>
            </a:r>
          </a:p>
          <a:p>
            <a:pPr algn="just" hangingPunct="0">
              <a:spcAft>
                <a:spcPts val="0"/>
              </a:spcAft>
            </a:pPr>
            <a:r>
              <a:rPr lang="en-GB" sz="2400" b="1" i="1" dirty="0">
                <a:solidFill>
                  <a:srgbClr val="FF0000"/>
                </a:solidFill>
                <a:ea typeface="Times New Roman" panose="02020603050405020304" pitchFamily="18" charset="0"/>
              </a:rPr>
              <a:t>The Holy Spirit is a deposit guaranteeing our inheritance</a:t>
            </a:r>
            <a:r>
              <a:rPr lang="en-GB" sz="2400" i="1" dirty="0">
                <a:ea typeface="Times New Roman" panose="02020603050405020304" pitchFamily="18" charset="0"/>
              </a:rPr>
              <a:t> until the redemption of those who are God’s possession </a:t>
            </a:r>
            <a:r>
              <a:rPr lang="en-GB" sz="2400" dirty="0">
                <a:ea typeface="Times New Roman" panose="02020603050405020304" pitchFamily="18" charset="0"/>
              </a:rPr>
              <a:t>(</a:t>
            </a:r>
            <a:r>
              <a:rPr lang="en-GB" sz="2400" dirty="0" err="1">
                <a:ea typeface="Times New Roman" panose="02020603050405020304" pitchFamily="18" charset="0"/>
              </a:rPr>
              <a:t>arrabon</a:t>
            </a:r>
            <a:r>
              <a:rPr lang="en-GB" sz="2400" dirty="0">
                <a:ea typeface="Times New Roman" panose="02020603050405020304" pitchFamily="18" charset="0"/>
              </a:rPr>
              <a:t> – engagement ring – French ‘alliance’)</a:t>
            </a:r>
          </a:p>
          <a:p>
            <a:pPr algn="just" hangingPunct="0">
              <a:spcAft>
                <a:spcPts val="0"/>
              </a:spcAft>
            </a:pPr>
            <a:r>
              <a:rPr lang="en-GB" sz="2400" dirty="0">
                <a:ea typeface="Times New Roman" panose="02020603050405020304" pitchFamily="18" charset="0"/>
              </a:rPr>
              <a:t> </a:t>
            </a:r>
          </a:p>
          <a:p>
            <a:pPr algn="just" hangingPunct="0">
              <a:spcAft>
                <a:spcPts val="0"/>
              </a:spcAft>
            </a:pPr>
            <a:r>
              <a:rPr lang="en-GB" sz="2400" dirty="0">
                <a:ea typeface="Times New Roman" panose="02020603050405020304" pitchFamily="18" charset="0"/>
              </a:rPr>
              <a:t>Hebrews 6:4</a:t>
            </a:r>
          </a:p>
          <a:p>
            <a:r>
              <a:rPr lang="en-GB" sz="2400" dirty="0"/>
              <a:t>…</a:t>
            </a:r>
            <a:r>
              <a:rPr lang="en-GB" sz="2400" i="1" dirty="0"/>
              <a:t>those who have … </a:t>
            </a:r>
            <a:r>
              <a:rPr lang="en-GB" sz="2400" b="1" i="1" dirty="0">
                <a:solidFill>
                  <a:srgbClr val="FF0000"/>
                </a:solidFill>
              </a:rPr>
              <a:t>tasted the heavenly gift, who have shared in the Holy Spirit … have tasted </a:t>
            </a:r>
            <a:r>
              <a:rPr lang="en-GB" sz="2400" i="1" dirty="0"/>
              <a:t>the goodness of the word of God </a:t>
            </a:r>
            <a:r>
              <a:rPr lang="en-GB" sz="2400" b="1" i="1" dirty="0"/>
              <a:t>and </a:t>
            </a:r>
            <a:r>
              <a:rPr lang="en-GB" sz="2400" b="1" i="1" dirty="0">
                <a:solidFill>
                  <a:srgbClr val="FF0000"/>
                </a:solidFill>
              </a:rPr>
              <a:t>the powers of the coming age</a:t>
            </a:r>
            <a:endParaRPr lang="en-GB" sz="2400" b="1" i="1" dirty="0">
              <a:solidFill>
                <a:srgbClr val="FF0000"/>
              </a:solidFill>
              <a:effectLst/>
              <a:ea typeface="Times New Roman" panose="02020603050405020304" pitchFamily="18" charset="0"/>
            </a:endParaRPr>
          </a:p>
        </p:txBody>
      </p:sp>
    </p:spTree>
    <p:extLst>
      <p:ext uri="{BB962C8B-B14F-4D97-AF65-F5344CB8AC3E}">
        <p14:creationId xmlns:p14="http://schemas.microsoft.com/office/powerpoint/2010/main" val="4252959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B386D01-B22D-4300-B2C3-5AD8933BDBDA}"/>
              </a:ext>
            </a:extLst>
          </p:cNvPr>
          <p:cNvSpPr/>
          <p:nvPr/>
        </p:nvSpPr>
        <p:spPr>
          <a:xfrm>
            <a:off x="1169232" y="254832"/>
            <a:ext cx="7030387" cy="6401753"/>
          </a:xfrm>
          <a:prstGeom prst="rect">
            <a:avLst/>
          </a:prstGeom>
        </p:spPr>
        <p:txBody>
          <a:bodyPr wrap="square">
            <a:spAutoFit/>
          </a:bodyPr>
          <a:lstStyle/>
          <a:p>
            <a:r>
              <a:rPr lang="en-GB" sz="3200" b="1" dirty="0"/>
              <a:t>The reading of a will</a:t>
            </a:r>
          </a:p>
          <a:p>
            <a:endParaRPr lang="en-GB" dirty="0"/>
          </a:p>
          <a:p>
            <a:pPr hangingPunct="0"/>
            <a:r>
              <a:rPr lang="en-GB" sz="2400" dirty="0"/>
              <a:t>You have been asked to attend the reading of a will</a:t>
            </a:r>
          </a:p>
          <a:p>
            <a:pPr hangingPunct="0"/>
            <a:endParaRPr lang="en-GB" sz="2400" dirty="0"/>
          </a:p>
          <a:p>
            <a:pPr hangingPunct="0"/>
            <a:r>
              <a:rPr lang="en-GB" sz="2400" dirty="0"/>
              <a:t>What questions would be going through your mind?</a:t>
            </a:r>
          </a:p>
          <a:p>
            <a:pPr hangingPunct="0"/>
            <a:endParaRPr lang="en-GB" sz="2400" dirty="0"/>
          </a:p>
          <a:p>
            <a:pPr marL="800100" lvl="1" indent="-342900" hangingPunct="0">
              <a:buFont typeface="Arial" panose="020B0604020202020204" pitchFamily="34" charset="0"/>
              <a:buChar char="•"/>
            </a:pPr>
            <a:r>
              <a:rPr lang="en-GB" sz="2400" dirty="0"/>
              <a:t>Am I a beneficiary?</a:t>
            </a:r>
          </a:p>
          <a:p>
            <a:pPr marL="800100" lvl="1" indent="-342900" hangingPunct="0">
              <a:buFont typeface="Arial" panose="020B0604020202020204" pitchFamily="34" charset="0"/>
              <a:buChar char="•"/>
            </a:pPr>
            <a:r>
              <a:rPr lang="en-GB" sz="2400" dirty="0"/>
              <a:t>What could I inherit?</a:t>
            </a:r>
          </a:p>
          <a:p>
            <a:pPr marL="800100" lvl="1" indent="-342900" hangingPunct="0">
              <a:buFont typeface="Arial" panose="020B0604020202020204" pitchFamily="34" charset="0"/>
              <a:buChar char="•"/>
            </a:pPr>
            <a:r>
              <a:rPr lang="en-GB" sz="2400" dirty="0"/>
              <a:t>What’s my inheritance like?</a:t>
            </a:r>
          </a:p>
          <a:p>
            <a:pPr marL="800100" lvl="1" indent="-342900" hangingPunct="0">
              <a:buFont typeface="Arial" panose="020B0604020202020204" pitchFamily="34" charset="0"/>
              <a:buChar char="•"/>
            </a:pPr>
            <a:r>
              <a:rPr lang="en-GB" sz="2400" dirty="0"/>
              <a:t>Why have I been included?</a:t>
            </a:r>
          </a:p>
          <a:p>
            <a:pPr marL="800100" lvl="1" indent="-342900" hangingPunct="0">
              <a:buFont typeface="Arial" panose="020B0604020202020204" pitchFamily="34" charset="0"/>
              <a:buChar char="•"/>
            </a:pPr>
            <a:r>
              <a:rPr lang="en-GB" sz="2400" dirty="0"/>
              <a:t>When will I get it?</a:t>
            </a:r>
          </a:p>
          <a:p>
            <a:pPr hangingPunct="0"/>
            <a:endParaRPr lang="en-GB" sz="2400" dirty="0"/>
          </a:p>
          <a:p>
            <a:r>
              <a:rPr lang="en-GB" sz="2400" dirty="0"/>
              <a:t>Many of us may never inherit something of great value here on earth, but the Bible tells us that God has a wonderful inheritance for us</a:t>
            </a:r>
          </a:p>
        </p:txBody>
      </p:sp>
    </p:spTree>
    <p:extLst>
      <p:ext uri="{BB962C8B-B14F-4D97-AF65-F5344CB8AC3E}">
        <p14:creationId xmlns:p14="http://schemas.microsoft.com/office/powerpoint/2010/main" val="43215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FA36BBE-3C0C-4C7E-B7C8-56AE2DB2E22C}"/>
              </a:ext>
            </a:extLst>
          </p:cNvPr>
          <p:cNvSpPr/>
          <p:nvPr/>
        </p:nvSpPr>
        <p:spPr>
          <a:xfrm>
            <a:off x="1244184" y="194873"/>
            <a:ext cx="6820524" cy="3539430"/>
          </a:xfrm>
          <a:prstGeom prst="rect">
            <a:avLst/>
          </a:prstGeom>
        </p:spPr>
        <p:txBody>
          <a:bodyPr wrap="square">
            <a:spAutoFit/>
          </a:bodyPr>
          <a:lstStyle/>
          <a:p>
            <a:pPr algn="just" hangingPunct="0">
              <a:spcAft>
                <a:spcPts val="0"/>
              </a:spcAft>
            </a:pPr>
            <a:r>
              <a:rPr lang="en-GB" sz="3200" b="1" dirty="0">
                <a:ea typeface="Times New Roman" panose="02020603050405020304" pitchFamily="18" charset="0"/>
              </a:rPr>
              <a:t>Am I a beneficiary?</a:t>
            </a:r>
            <a:endParaRPr lang="en-GB" sz="3200" dirty="0">
              <a:ea typeface="Times New Roman" panose="02020603050405020304" pitchFamily="18" charset="0"/>
            </a:endParaRPr>
          </a:p>
          <a:p>
            <a:pPr algn="just" hangingPunct="0">
              <a:spcAft>
                <a:spcPts val="0"/>
              </a:spcAft>
            </a:pPr>
            <a:r>
              <a:rPr lang="en-GB" sz="2400" dirty="0">
                <a:ea typeface="Times New Roman" panose="02020603050405020304" pitchFamily="18" charset="0"/>
              </a:rPr>
              <a:t> </a:t>
            </a:r>
          </a:p>
          <a:p>
            <a:pPr algn="just" hangingPunct="0">
              <a:spcAft>
                <a:spcPts val="0"/>
              </a:spcAft>
            </a:pPr>
            <a:r>
              <a:rPr lang="en-GB" sz="2400" b="1" dirty="0">
                <a:ea typeface="Times New Roman" panose="02020603050405020304" pitchFamily="18" charset="0"/>
              </a:rPr>
              <a:t>Do you belong to Christ? </a:t>
            </a:r>
          </a:p>
          <a:p>
            <a:pPr algn="just" hangingPunct="0">
              <a:spcAft>
                <a:spcPts val="0"/>
              </a:spcAft>
            </a:pPr>
            <a:endParaRPr lang="en-GB" sz="2400" b="1" dirty="0">
              <a:ea typeface="Times New Roman" panose="02020603050405020304" pitchFamily="18" charset="0"/>
            </a:endParaRPr>
          </a:p>
          <a:p>
            <a:pPr algn="just" hangingPunct="0">
              <a:spcAft>
                <a:spcPts val="0"/>
              </a:spcAft>
            </a:pPr>
            <a:r>
              <a:rPr lang="en-GB" sz="2400" i="1" dirty="0">
                <a:ea typeface="Times New Roman" panose="02020603050405020304" pitchFamily="18" charset="0"/>
              </a:rPr>
              <a:t>If you </a:t>
            </a:r>
            <a:r>
              <a:rPr lang="en-GB" sz="2400" b="1" i="1" dirty="0">
                <a:solidFill>
                  <a:srgbClr val="FF0000"/>
                </a:solidFill>
                <a:ea typeface="Times New Roman" panose="02020603050405020304" pitchFamily="18" charset="0"/>
              </a:rPr>
              <a:t>belong to Christ</a:t>
            </a:r>
            <a:r>
              <a:rPr lang="en-GB" sz="2400" i="1" dirty="0">
                <a:ea typeface="Times New Roman" panose="02020603050405020304" pitchFamily="18" charset="0"/>
              </a:rPr>
              <a:t>, then you are … heirs according to the promise </a:t>
            </a:r>
          </a:p>
          <a:p>
            <a:pPr algn="just" hangingPunct="0">
              <a:spcAft>
                <a:spcPts val="0"/>
              </a:spcAft>
            </a:pPr>
            <a:endParaRPr lang="en-GB" sz="2400" i="1" dirty="0">
              <a:ea typeface="Times New Roman" panose="02020603050405020304" pitchFamily="18" charset="0"/>
            </a:endParaRPr>
          </a:p>
          <a:p>
            <a:pPr algn="just" hangingPunct="0">
              <a:spcAft>
                <a:spcPts val="0"/>
              </a:spcAft>
            </a:pPr>
            <a:r>
              <a:rPr lang="en-GB" sz="2400" dirty="0">
                <a:ea typeface="Times New Roman" panose="02020603050405020304" pitchFamily="18" charset="0"/>
              </a:rPr>
              <a:t>Galatians 3:29</a:t>
            </a:r>
          </a:p>
          <a:p>
            <a:pPr algn="just" hangingPunct="0">
              <a:spcAft>
                <a:spcPts val="0"/>
              </a:spcAft>
            </a:pPr>
            <a:r>
              <a:rPr lang="en-GB" sz="2400" dirty="0">
                <a:ea typeface="Times New Roman" panose="02020603050405020304" pitchFamily="18" charset="0"/>
              </a:rPr>
              <a:t> </a:t>
            </a:r>
          </a:p>
        </p:txBody>
      </p:sp>
    </p:spTree>
    <p:extLst>
      <p:ext uri="{BB962C8B-B14F-4D97-AF65-F5344CB8AC3E}">
        <p14:creationId xmlns:p14="http://schemas.microsoft.com/office/powerpoint/2010/main" val="3515921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FA36BBE-3C0C-4C7E-B7C8-56AE2DB2E22C}"/>
              </a:ext>
            </a:extLst>
          </p:cNvPr>
          <p:cNvSpPr/>
          <p:nvPr/>
        </p:nvSpPr>
        <p:spPr>
          <a:xfrm>
            <a:off x="1244184" y="194873"/>
            <a:ext cx="6820524" cy="4278094"/>
          </a:xfrm>
          <a:prstGeom prst="rect">
            <a:avLst/>
          </a:prstGeom>
        </p:spPr>
        <p:txBody>
          <a:bodyPr wrap="square">
            <a:spAutoFit/>
          </a:bodyPr>
          <a:lstStyle/>
          <a:p>
            <a:pPr algn="just" hangingPunct="0">
              <a:spcAft>
                <a:spcPts val="0"/>
              </a:spcAft>
            </a:pPr>
            <a:r>
              <a:rPr lang="en-GB" sz="3200" b="1" dirty="0">
                <a:ea typeface="Times New Roman" panose="02020603050405020304" pitchFamily="18" charset="0"/>
              </a:rPr>
              <a:t>Am I a beneficiary?</a:t>
            </a:r>
            <a:endParaRPr lang="en-GB" sz="3200" dirty="0">
              <a:ea typeface="Times New Roman" panose="02020603050405020304" pitchFamily="18" charset="0"/>
            </a:endParaRPr>
          </a:p>
          <a:p>
            <a:pPr algn="just" hangingPunct="0">
              <a:spcAft>
                <a:spcPts val="0"/>
              </a:spcAft>
            </a:pPr>
            <a:r>
              <a:rPr lang="en-GB" sz="2400" dirty="0">
                <a:ea typeface="Times New Roman" panose="02020603050405020304" pitchFamily="18" charset="0"/>
              </a:rPr>
              <a:t> </a:t>
            </a:r>
          </a:p>
          <a:p>
            <a:pPr algn="just" hangingPunct="0">
              <a:spcAft>
                <a:spcPts val="0"/>
              </a:spcAft>
            </a:pPr>
            <a:r>
              <a:rPr lang="en-GB" sz="2400" b="1" dirty="0">
                <a:ea typeface="Times New Roman" panose="02020603050405020304" pitchFamily="18" charset="0"/>
              </a:rPr>
              <a:t>Do you believe in him and love him? </a:t>
            </a:r>
          </a:p>
          <a:p>
            <a:pPr algn="just" hangingPunct="0">
              <a:spcAft>
                <a:spcPts val="0"/>
              </a:spcAft>
            </a:pPr>
            <a:endParaRPr lang="en-GB" sz="2400" b="1" dirty="0">
              <a:ea typeface="Times New Roman" panose="02020603050405020304" pitchFamily="18" charset="0"/>
            </a:endParaRPr>
          </a:p>
          <a:p>
            <a:pPr algn="just" hangingPunct="0">
              <a:spcAft>
                <a:spcPts val="0"/>
              </a:spcAft>
            </a:pPr>
            <a:r>
              <a:rPr lang="en-GB" sz="2400" i="1" dirty="0">
                <a:ea typeface="Times New Roman" panose="02020603050405020304" pitchFamily="18" charset="0"/>
              </a:rPr>
              <a:t>Has not God chosen those who are poor in the eyes of the world to be </a:t>
            </a:r>
            <a:r>
              <a:rPr lang="en-GB" sz="2400" b="1" i="1" dirty="0">
                <a:solidFill>
                  <a:srgbClr val="FF0000"/>
                </a:solidFill>
                <a:ea typeface="Times New Roman" panose="02020603050405020304" pitchFamily="18" charset="0"/>
              </a:rPr>
              <a:t>rich in faith </a:t>
            </a:r>
            <a:r>
              <a:rPr lang="en-GB" sz="2400" i="1" dirty="0">
                <a:ea typeface="Times New Roman" panose="02020603050405020304" pitchFamily="18" charset="0"/>
              </a:rPr>
              <a:t>and to inherit the kingdom he promised to those who </a:t>
            </a:r>
            <a:r>
              <a:rPr lang="en-GB" sz="2400" b="1" i="1" dirty="0">
                <a:solidFill>
                  <a:srgbClr val="FF0000"/>
                </a:solidFill>
                <a:ea typeface="Times New Roman" panose="02020603050405020304" pitchFamily="18" charset="0"/>
              </a:rPr>
              <a:t>love him</a:t>
            </a:r>
            <a:r>
              <a:rPr lang="en-GB" sz="2400" i="1" dirty="0">
                <a:ea typeface="Times New Roman" panose="02020603050405020304" pitchFamily="18" charset="0"/>
              </a:rPr>
              <a:t>?</a:t>
            </a:r>
          </a:p>
          <a:p>
            <a:pPr algn="just" hangingPunct="0">
              <a:spcAft>
                <a:spcPts val="0"/>
              </a:spcAft>
            </a:pPr>
            <a:endParaRPr lang="en-GB" sz="2400" i="1" dirty="0">
              <a:ea typeface="Times New Roman" panose="02020603050405020304" pitchFamily="18" charset="0"/>
            </a:endParaRPr>
          </a:p>
          <a:p>
            <a:pPr algn="just" hangingPunct="0">
              <a:spcAft>
                <a:spcPts val="0"/>
              </a:spcAft>
            </a:pPr>
            <a:r>
              <a:rPr lang="en-GB" sz="2400" dirty="0">
                <a:ea typeface="Times New Roman" panose="02020603050405020304" pitchFamily="18" charset="0"/>
              </a:rPr>
              <a:t>James 2:5</a:t>
            </a:r>
          </a:p>
          <a:p>
            <a:pPr algn="just" hangingPunct="0">
              <a:spcAft>
                <a:spcPts val="0"/>
              </a:spcAft>
            </a:pPr>
            <a:endParaRPr lang="en-GB" sz="2400" dirty="0">
              <a:ea typeface="Times New Roman" panose="02020603050405020304" pitchFamily="18" charset="0"/>
            </a:endParaRPr>
          </a:p>
        </p:txBody>
      </p:sp>
    </p:spTree>
    <p:extLst>
      <p:ext uri="{BB962C8B-B14F-4D97-AF65-F5344CB8AC3E}">
        <p14:creationId xmlns:p14="http://schemas.microsoft.com/office/powerpoint/2010/main" val="1356242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FA36BBE-3C0C-4C7E-B7C8-56AE2DB2E22C}"/>
              </a:ext>
            </a:extLst>
          </p:cNvPr>
          <p:cNvSpPr/>
          <p:nvPr/>
        </p:nvSpPr>
        <p:spPr>
          <a:xfrm>
            <a:off x="1244184" y="194873"/>
            <a:ext cx="6820524" cy="3908762"/>
          </a:xfrm>
          <a:prstGeom prst="rect">
            <a:avLst/>
          </a:prstGeom>
        </p:spPr>
        <p:txBody>
          <a:bodyPr wrap="square">
            <a:spAutoFit/>
          </a:bodyPr>
          <a:lstStyle/>
          <a:p>
            <a:pPr algn="just" hangingPunct="0">
              <a:spcAft>
                <a:spcPts val="0"/>
              </a:spcAft>
            </a:pPr>
            <a:r>
              <a:rPr lang="en-GB" sz="3200" b="1" dirty="0">
                <a:ea typeface="Times New Roman" panose="02020603050405020304" pitchFamily="18" charset="0"/>
              </a:rPr>
              <a:t>Am I a beneficiary?</a:t>
            </a:r>
            <a:endParaRPr lang="en-GB" sz="3200" dirty="0">
              <a:ea typeface="Times New Roman" panose="02020603050405020304" pitchFamily="18" charset="0"/>
            </a:endParaRPr>
          </a:p>
          <a:p>
            <a:pPr algn="just" hangingPunct="0">
              <a:spcAft>
                <a:spcPts val="0"/>
              </a:spcAft>
            </a:pPr>
            <a:r>
              <a:rPr lang="en-GB" sz="2400" dirty="0">
                <a:ea typeface="Times New Roman" panose="02020603050405020304" pitchFamily="18" charset="0"/>
              </a:rPr>
              <a:t> </a:t>
            </a:r>
          </a:p>
          <a:p>
            <a:pPr algn="just" hangingPunct="0">
              <a:spcAft>
                <a:spcPts val="0"/>
              </a:spcAft>
            </a:pPr>
            <a:r>
              <a:rPr lang="en-GB" sz="2400" b="1" dirty="0">
                <a:ea typeface="Times New Roman" panose="02020603050405020304" pitchFamily="18" charset="0"/>
              </a:rPr>
              <a:t>Are you right with God?</a:t>
            </a:r>
          </a:p>
          <a:p>
            <a:pPr algn="just" hangingPunct="0">
              <a:spcAft>
                <a:spcPts val="0"/>
              </a:spcAft>
            </a:pPr>
            <a:endParaRPr lang="en-GB" sz="2400" dirty="0">
              <a:ea typeface="Times New Roman" panose="02020603050405020304" pitchFamily="18" charset="0"/>
            </a:endParaRPr>
          </a:p>
          <a:p>
            <a:pPr algn="just" hangingPunct="0">
              <a:spcAft>
                <a:spcPts val="0"/>
              </a:spcAft>
            </a:pPr>
            <a:r>
              <a:rPr lang="en-GB" sz="2400" i="1" dirty="0">
                <a:ea typeface="Times New Roman" panose="02020603050405020304" pitchFamily="18" charset="0"/>
              </a:rPr>
              <a:t>Having been </a:t>
            </a:r>
            <a:r>
              <a:rPr lang="en-GB" sz="2400" b="1" i="1" dirty="0">
                <a:solidFill>
                  <a:srgbClr val="FF0000"/>
                </a:solidFill>
                <a:ea typeface="Times New Roman" panose="02020603050405020304" pitchFamily="18" charset="0"/>
              </a:rPr>
              <a:t>justified</a:t>
            </a:r>
            <a:r>
              <a:rPr lang="en-GB" sz="2400" i="1" dirty="0">
                <a:ea typeface="Times New Roman" panose="02020603050405020304" pitchFamily="18" charset="0"/>
              </a:rPr>
              <a:t> by his grace we ... become heirs having the hope of eternal life</a:t>
            </a:r>
          </a:p>
          <a:p>
            <a:pPr algn="just" hangingPunct="0">
              <a:spcAft>
                <a:spcPts val="0"/>
              </a:spcAft>
            </a:pPr>
            <a:endParaRPr lang="en-GB" sz="2400" i="1" dirty="0">
              <a:ea typeface="Times New Roman" panose="02020603050405020304" pitchFamily="18" charset="0"/>
            </a:endParaRPr>
          </a:p>
          <a:p>
            <a:pPr algn="just" hangingPunct="0"/>
            <a:r>
              <a:rPr lang="en-GB" sz="2400" dirty="0">
                <a:ea typeface="Times New Roman" panose="02020603050405020304" pitchFamily="18" charset="0"/>
              </a:rPr>
              <a:t>Titus 3:7</a:t>
            </a:r>
          </a:p>
          <a:p>
            <a:pPr algn="just" hangingPunct="0">
              <a:spcAft>
                <a:spcPts val="0"/>
              </a:spcAft>
            </a:pPr>
            <a:endParaRPr lang="en-GB" sz="2400" dirty="0">
              <a:ea typeface="Times New Roman" panose="02020603050405020304" pitchFamily="18" charset="0"/>
            </a:endParaRPr>
          </a:p>
          <a:p>
            <a:pPr algn="just" hangingPunct="0">
              <a:spcAft>
                <a:spcPts val="0"/>
              </a:spcAft>
            </a:pPr>
            <a:r>
              <a:rPr lang="en-GB" sz="2400" dirty="0">
                <a:ea typeface="Times New Roman" panose="02020603050405020304" pitchFamily="18" charset="0"/>
              </a:rPr>
              <a:t> </a:t>
            </a:r>
          </a:p>
        </p:txBody>
      </p:sp>
    </p:spTree>
    <p:extLst>
      <p:ext uri="{BB962C8B-B14F-4D97-AF65-F5344CB8AC3E}">
        <p14:creationId xmlns:p14="http://schemas.microsoft.com/office/powerpoint/2010/main" val="3263030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FA36BBE-3C0C-4C7E-B7C8-56AE2DB2E22C}"/>
              </a:ext>
            </a:extLst>
          </p:cNvPr>
          <p:cNvSpPr/>
          <p:nvPr/>
        </p:nvSpPr>
        <p:spPr>
          <a:xfrm>
            <a:off x="1244184" y="194873"/>
            <a:ext cx="6820524" cy="3539430"/>
          </a:xfrm>
          <a:prstGeom prst="rect">
            <a:avLst/>
          </a:prstGeom>
        </p:spPr>
        <p:txBody>
          <a:bodyPr wrap="square">
            <a:spAutoFit/>
          </a:bodyPr>
          <a:lstStyle/>
          <a:p>
            <a:pPr algn="just" hangingPunct="0">
              <a:spcAft>
                <a:spcPts val="0"/>
              </a:spcAft>
            </a:pPr>
            <a:r>
              <a:rPr lang="en-GB" sz="3200" b="1" dirty="0">
                <a:ea typeface="Times New Roman" panose="02020603050405020304" pitchFamily="18" charset="0"/>
              </a:rPr>
              <a:t>Am I a beneficiary?</a:t>
            </a:r>
            <a:endParaRPr lang="en-GB" sz="3200" dirty="0">
              <a:ea typeface="Times New Roman" panose="02020603050405020304" pitchFamily="18" charset="0"/>
            </a:endParaRPr>
          </a:p>
          <a:p>
            <a:pPr algn="just" hangingPunct="0">
              <a:spcAft>
                <a:spcPts val="0"/>
              </a:spcAft>
            </a:pPr>
            <a:r>
              <a:rPr lang="en-GB" sz="2400" dirty="0">
                <a:ea typeface="Times New Roman" panose="02020603050405020304" pitchFamily="18" charset="0"/>
              </a:rPr>
              <a:t> </a:t>
            </a:r>
          </a:p>
          <a:p>
            <a:pPr algn="just" hangingPunct="0">
              <a:spcAft>
                <a:spcPts val="0"/>
              </a:spcAft>
            </a:pPr>
            <a:r>
              <a:rPr lang="en-GB" sz="2400" b="1" dirty="0">
                <a:ea typeface="Times New Roman" panose="02020603050405020304" pitchFamily="18" charset="0"/>
              </a:rPr>
              <a:t>Are you one of God’s children?</a:t>
            </a:r>
          </a:p>
          <a:p>
            <a:pPr algn="just" hangingPunct="0">
              <a:spcAft>
                <a:spcPts val="0"/>
              </a:spcAft>
            </a:pPr>
            <a:endParaRPr lang="en-GB" sz="2400" dirty="0">
              <a:ea typeface="Times New Roman" panose="02020603050405020304" pitchFamily="18" charset="0"/>
            </a:endParaRPr>
          </a:p>
          <a:p>
            <a:pPr algn="just" hangingPunct="0">
              <a:spcAft>
                <a:spcPts val="0"/>
              </a:spcAft>
            </a:pPr>
            <a:r>
              <a:rPr lang="en-GB" sz="2400" dirty="0">
                <a:ea typeface="Times New Roman" panose="02020603050405020304" pitchFamily="18" charset="0"/>
              </a:rPr>
              <a:t>  </a:t>
            </a:r>
          </a:p>
          <a:p>
            <a:pPr algn="just" hangingPunct="0">
              <a:spcAft>
                <a:spcPts val="0"/>
              </a:spcAft>
            </a:pPr>
            <a:r>
              <a:rPr lang="en-GB" sz="2400" i="1" dirty="0">
                <a:ea typeface="Times New Roman" panose="02020603050405020304" pitchFamily="18" charset="0"/>
              </a:rPr>
              <a:t>Now </a:t>
            </a:r>
            <a:r>
              <a:rPr lang="en-GB" sz="2400" b="1" i="1" dirty="0">
                <a:solidFill>
                  <a:srgbClr val="FF0000"/>
                </a:solidFill>
                <a:ea typeface="Times New Roman" panose="02020603050405020304" pitchFamily="18" charset="0"/>
              </a:rPr>
              <a:t>if we are children</a:t>
            </a:r>
            <a:r>
              <a:rPr lang="en-GB" sz="2400" i="1" dirty="0">
                <a:ea typeface="Times New Roman" panose="02020603050405020304" pitchFamily="18" charset="0"/>
              </a:rPr>
              <a:t>, then we are heirs – heirs of God and co-heirs with Christ..</a:t>
            </a:r>
            <a:r>
              <a:rPr lang="en-GB" sz="2400" dirty="0">
                <a:ea typeface="Times New Roman" panose="02020603050405020304" pitchFamily="18" charset="0"/>
              </a:rPr>
              <a:t> </a:t>
            </a:r>
          </a:p>
          <a:p>
            <a:pPr algn="just" hangingPunct="0">
              <a:spcAft>
                <a:spcPts val="0"/>
              </a:spcAft>
            </a:pPr>
            <a:endParaRPr lang="en-GB" sz="2400" dirty="0">
              <a:ea typeface="Times New Roman" panose="02020603050405020304" pitchFamily="18" charset="0"/>
            </a:endParaRPr>
          </a:p>
          <a:p>
            <a:pPr algn="just" hangingPunct="0">
              <a:spcAft>
                <a:spcPts val="0"/>
              </a:spcAft>
            </a:pPr>
            <a:r>
              <a:rPr lang="en-GB" sz="2400" dirty="0">
                <a:ea typeface="Times New Roman" panose="02020603050405020304" pitchFamily="18" charset="0"/>
              </a:rPr>
              <a:t>Romans 8:17</a:t>
            </a:r>
            <a:endParaRPr lang="en-GB" sz="2400" dirty="0">
              <a:effectLst/>
              <a:ea typeface="Times New Roman" panose="02020603050405020304" pitchFamily="18" charset="0"/>
            </a:endParaRPr>
          </a:p>
        </p:txBody>
      </p:sp>
    </p:spTree>
    <p:extLst>
      <p:ext uri="{BB962C8B-B14F-4D97-AF65-F5344CB8AC3E}">
        <p14:creationId xmlns:p14="http://schemas.microsoft.com/office/powerpoint/2010/main" val="377755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16FA21-76C1-4A5C-8663-1C48F60B648D}"/>
              </a:ext>
            </a:extLst>
          </p:cNvPr>
          <p:cNvSpPr>
            <a:spLocks noChangeArrowheads="1"/>
          </p:cNvSpPr>
          <p:nvPr/>
        </p:nvSpPr>
        <p:spPr bwMode="auto">
          <a:xfrm rot="10800000" flipV="1">
            <a:off x="1124261" y="331557"/>
            <a:ext cx="7075357" cy="4555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en-US" sz="3200" b="1" i="0" strike="noStrike" cap="none" normalizeH="0" baseline="0" dirty="0">
                <a:ln>
                  <a:noFill/>
                </a:ln>
                <a:effectLst/>
                <a:latin typeface="Arial" panose="020B0604020202020204" pitchFamily="34" charset="0"/>
                <a:ea typeface="Times New Roman" panose="02020603050405020304" pitchFamily="18" charset="0"/>
              </a:rPr>
              <a:t>What could I inherit?</a:t>
            </a:r>
          </a:p>
          <a:p>
            <a:pPr marL="0" marR="0" lvl="0" indent="0" algn="just" defTabSz="914400" rtl="0" eaLnBrk="0" fontAlgn="base" latinLnBrk="0" hangingPunct="0">
              <a:lnSpc>
                <a:spcPct val="100000"/>
              </a:lnSpc>
              <a:spcBef>
                <a:spcPct val="0"/>
              </a:spcBef>
              <a:spcAft>
                <a:spcPct val="0"/>
              </a:spcAft>
              <a:buClrTx/>
              <a:buSzTx/>
              <a:buFontTx/>
              <a:buNone/>
              <a:tabLst/>
            </a:pPr>
            <a:endParaRPr lang="en-GB" altLang="en-US" sz="2400" b="1" u="sng" dirty="0">
              <a:latin typeface="Arial" panose="020B0604020202020204" pitchFamily="34" charset="0"/>
            </a:endParaRPr>
          </a:p>
          <a:p>
            <a:pPr lvl="0" algn="just" defTabSz="914400" eaLnBrk="0" fontAlgn="base" hangingPunct="0">
              <a:spcBef>
                <a:spcPct val="0"/>
              </a:spcBef>
              <a:spcAft>
                <a:spcPct val="0"/>
              </a:spcAft>
            </a:pPr>
            <a:r>
              <a:rPr lang="en-GB" altLang="en-US" sz="2400" dirty="0">
                <a:latin typeface="Arial" panose="020B0604020202020204" pitchFamily="34" charset="0"/>
                <a:ea typeface="Times New Roman" panose="02020603050405020304" pitchFamily="18" charset="0"/>
              </a:rPr>
              <a:t>Hebrews 1:14</a:t>
            </a:r>
          </a:p>
          <a:p>
            <a:pPr lvl="0" algn="just" defTabSz="914400" eaLnBrk="0" fontAlgn="base" hangingPunct="0">
              <a:spcBef>
                <a:spcPct val="0"/>
              </a:spcBef>
              <a:spcAft>
                <a:spcPct val="0"/>
              </a:spcAft>
            </a:pPr>
            <a:endParaRPr lang="en-GB" dirty="0"/>
          </a:p>
          <a:p>
            <a:pPr lvl="0" algn="just" defTabSz="914400" eaLnBrk="0" fontAlgn="base" hangingPunct="0">
              <a:spcBef>
                <a:spcPct val="0"/>
              </a:spcBef>
              <a:spcAft>
                <a:spcPct val="0"/>
              </a:spcAft>
            </a:pPr>
            <a:r>
              <a:rPr lang="en-GB" sz="2400" i="1" dirty="0"/>
              <a:t>Are not all angels ministering spirits sent to serve those who will </a:t>
            </a:r>
            <a:r>
              <a:rPr lang="en-GB" sz="2400" b="1" i="1" dirty="0">
                <a:solidFill>
                  <a:srgbClr val="FF0000"/>
                </a:solidFill>
              </a:rPr>
              <a:t>inherit salvation</a:t>
            </a:r>
            <a:r>
              <a:rPr lang="en-GB" sz="2400" i="1" dirty="0"/>
              <a:t>?</a:t>
            </a:r>
            <a:endParaRPr kumimoji="0" lang="en-GB" altLang="en-US" sz="2400" b="0" i="1" u="none" strike="noStrike" cap="none" normalizeH="0" baseline="0" dirty="0">
              <a:ln>
                <a:noFill/>
              </a:ln>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GB" altLang="en-US" sz="2400"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GB" altLang="en-US" sz="2400" dirty="0">
              <a:latin typeface="Arial" panose="020B0604020202020204" pitchFamily="34" charset="0"/>
            </a:endParaRPr>
          </a:p>
          <a:p>
            <a:pPr lvl="0" algn="just" defTabSz="914400" eaLnBrk="0" fontAlgn="base" hangingPunct="0">
              <a:spcBef>
                <a:spcPct val="0"/>
              </a:spcBef>
              <a:spcAft>
                <a:spcPct val="0"/>
              </a:spcAft>
            </a:pPr>
            <a:r>
              <a:rPr lang="en-GB" altLang="en-US" sz="2400" dirty="0">
                <a:latin typeface="Arial" panose="020B0604020202020204" pitchFamily="34" charset="0"/>
                <a:ea typeface="Times New Roman" panose="02020603050405020304" pitchFamily="18" charset="0"/>
              </a:rPr>
              <a:t>Hebrews 11:7</a:t>
            </a:r>
          </a:p>
          <a:p>
            <a:pPr lvl="0" algn="just" defTabSz="914400" eaLnBrk="0" fontAlgn="base" hangingPunct="0">
              <a:spcBef>
                <a:spcPct val="0"/>
              </a:spcBef>
              <a:spcAft>
                <a:spcPct val="0"/>
              </a:spcAft>
            </a:pPr>
            <a:endParaRPr lang="en-GB" altLang="en-US" sz="2400" dirty="0">
              <a:latin typeface="Arial" panose="020B0604020202020204" pitchFamily="34" charset="0"/>
              <a:ea typeface="Times New Roman" panose="02020603050405020304" pitchFamily="18" charset="0"/>
            </a:endParaRPr>
          </a:p>
          <a:p>
            <a:pPr algn="just" defTabSz="914400" eaLnBrk="0" fontAlgn="base" hangingPunct="0">
              <a:spcBef>
                <a:spcPct val="0"/>
              </a:spcBef>
              <a:spcAft>
                <a:spcPct val="0"/>
              </a:spcAft>
            </a:pPr>
            <a:r>
              <a:rPr lang="en-GB" sz="2400" i="1" dirty="0"/>
              <a:t>By his faith he (Noah) …became </a:t>
            </a:r>
            <a:r>
              <a:rPr lang="en-GB" sz="2400" b="1" i="1" dirty="0">
                <a:solidFill>
                  <a:srgbClr val="FF0000"/>
                </a:solidFill>
              </a:rPr>
              <a:t>heir of the righteousness</a:t>
            </a:r>
            <a:r>
              <a:rPr lang="en-GB" sz="2400" b="1" i="1" dirty="0"/>
              <a:t> </a:t>
            </a:r>
            <a:r>
              <a:rPr lang="en-GB" sz="2400" i="1" dirty="0"/>
              <a:t>that comes by faith.</a:t>
            </a:r>
          </a:p>
        </p:txBody>
      </p:sp>
    </p:spTree>
    <p:extLst>
      <p:ext uri="{BB962C8B-B14F-4D97-AF65-F5344CB8AC3E}">
        <p14:creationId xmlns:p14="http://schemas.microsoft.com/office/powerpoint/2010/main" val="4216944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16FA21-76C1-4A5C-8663-1C48F60B648D}"/>
              </a:ext>
            </a:extLst>
          </p:cNvPr>
          <p:cNvSpPr>
            <a:spLocks noChangeArrowheads="1"/>
          </p:cNvSpPr>
          <p:nvPr/>
        </p:nvSpPr>
        <p:spPr bwMode="auto">
          <a:xfrm rot="10800000" flipV="1">
            <a:off x="1214203" y="430557"/>
            <a:ext cx="6860652" cy="5663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en-US" sz="3200" b="1" i="0" strike="noStrike" cap="none" normalizeH="0" baseline="0" dirty="0">
                <a:ln>
                  <a:noFill/>
                </a:ln>
                <a:effectLst/>
                <a:latin typeface="Arial" panose="020B0604020202020204" pitchFamily="34" charset="0"/>
                <a:ea typeface="Times New Roman" panose="02020603050405020304" pitchFamily="18" charset="0"/>
              </a:rPr>
              <a:t>What could I inherit?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dirty="0">
              <a:ln>
                <a:noFill/>
              </a:ln>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en-US" sz="2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Hebrews 6:12</a:t>
            </a:r>
          </a:p>
          <a:p>
            <a:pPr marL="0" marR="0" lvl="0" indent="0" algn="just" defTabSz="914400" rtl="0" eaLnBrk="0" fontAlgn="base" latinLnBrk="0" hangingPunct="0">
              <a:lnSpc>
                <a:spcPct val="100000"/>
              </a:lnSpc>
              <a:spcBef>
                <a:spcPct val="0"/>
              </a:spcBef>
              <a:spcAft>
                <a:spcPct val="0"/>
              </a:spcAft>
              <a:buClrTx/>
              <a:buSzTx/>
              <a:buFontTx/>
              <a:buNone/>
              <a:tabLst/>
            </a:pPr>
            <a:endParaRPr lang="en-GB" altLang="en-US" sz="2400" dirty="0">
              <a:latin typeface="Arial" panose="020B0604020202020204" pitchFamily="34" charset="0"/>
              <a:ea typeface="Times New Roman" panose="02020603050405020304" pitchFamily="18" charset="0"/>
            </a:endParaRPr>
          </a:p>
          <a:p>
            <a:r>
              <a:rPr lang="en-GB" sz="2400" i="1" dirty="0"/>
              <a:t>We do not want you to become lazy, but to imitate those who through faith and patience inherit what has been </a:t>
            </a:r>
            <a:r>
              <a:rPr lang="en-GB" sz="2400" b="1" i="1" dirty="0">
                <a:solidFill>
                  <a:srgbClr val="FF0000"/>
                </a:solidFill>
              </a:rPr>
              <a:t>promised</a:t>
            </a:r>
          </a:p>
          <a:p>
            <a:r>
              <a:rPr lang="en-GB" i="1" dirty="0"/>
              <a:t>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en-US" sz="2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Colossians 3:23-24</a:t>
            </a:r>
          </a:p>
          <a:p>
            <a:pPr marL="0" marR="0" lvl="0" indent="0" algn="just" defTabSz="914400" rtl="0" eaLnBrk="0" fontAlgn="base" latinLnBrk="0" hangingPunct="0">
              <a:lnSpc>
                <a:spcPct val="100000"/>
              </a:lnSpc>
              <a:spcBef>
                <a:spcPct val="0"/>
              </a:spcBef>
              <a:spcAft>
                <a:spcPct val="0"/>
              </a:spcAft>
              <a:buClrTx/>
              <a:buSzTx/>
              <a:buFontTx/>
              <a:buNone/>
              <a:tabLst/>
            </a:pPr>
            <a:endParaRPr lang="en-GB" altLang="en-US" sz="2400" dirty="0">
              <a:latin typeface="Arial" panose="020B0604020202020204" pitchFamily="34" charset="0"/>
            </a:endParaRPr>
          </a:p>
          <a:p>
            <a:r>
              <a:rPr lang="en-GB" sz="2400" i="1" dirty="0"/>
              <a:t>Whatever you do, work at it with all your heart, as working for the Lord, not for men, since you know that you will receive an inheritance from the Lord as a </a:t>
            </a:r>
            <a:r>
              <a:rPr lang="en-GB" sz="2400" b="1" i="1" dirty="0">
                <a:solidFill>
                  <a:srgbClr val="FF0000"/>
                </a:solidFill>
              </a:rPr>
              <a:t>reward</a:t>
            </a:r>
            <a:r>
              <a:rPr lang="en-GB" sz="2400" i="1" dirty="0"/>
              <a:t>. It is the Lord Christ you are serving.</a:t>
            </a:r>
          </a:p>
        </p:txBody>
      </p:sp>
    </p:spTree>
    <p:extLst>
      <p:ext uri="{BB962C8B-B14F-4D97-AF65-F5344CB8AC3E}">
        <p14:creationId xmlns:p14="http://schemas.microsoft.com/office/powerpoint/2010/main" val="23148734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2C2D1F"/>
      </a:dk2>
      <a:lt2>
        <a:srgbClr val="FAF2C5"/>
      </a:lt2>
      <a:accent1>
        <a:srgbClr val="EA9736"/>
      </a:accent1>
      <a:accent2>
        <a:srgbClr val="EACF56"/>
      </a:accent2>
      <a:accent3>
        <a:srgbClr val="77D4D6"/>
      </a:accent3>
      <a:accent4>
        <a:srgbClr val="54AFDC"/>
      </a:accent4>
      <a:accent5>
        <a:srgbClr val="88C363"/>
      </a:accent5>
      <a:accent6>
        <a:srgbClr val="D9D899"/>
      </a:accent6>
      <a:hlink>
        <a:srgbClr val="A7A574"/>
      </a:hlink>
      <a:folHlink>
        <a:srgbClr val="8B887A"/>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9B359FC9-1E88-4883-B31D-CCECAE2A7B38}"/>
    </a:ext>
  </a:extLst>
</a:theme>
</file>

<file path=docProps/app.xml><?xml version="1.0" encoding="utf-8"?>
<Properties xmlns="http://schemas.openxmlformats.org/officeDocument/2006/extended-properties" xmlns:vt="http://schemas.openxmlformats.org/officeDocument/2006/docPropsVTypes">
  <Template>TM16401375[[fn=Madison]]</Template>
  <TotalTime>173</TotalTime>
  <Words>515</Words>
  <Application>Microsoft Office PowerPoint</Application>
  <PresentationFormat>On-screen Show (4:3)</PresentationFormat>
  <Paragraphs>189</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Courier New</vt:lpstr>
      <vt:lpstr>MS Shell Dlg 2</vt:lpstr>
      <vt:lpstr>Times New Roman</vt:lpstr>
      <vt:lpstr>Wingdings</vt:lpstr>
      <vt:lpstr>Wingdings 3</vt:lpstr>
      <vt:lpstr>Madison</vt:lpstr>
      <vt:lpstr>The Christian’s Inheritance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Christian’s Inheritance</dc:title>
  <dc:creator>David Petts</dc:creator>
  <cp:lastModifiedBy>David Petts</cp:lastModifiedBy>
  <cp:revision>19</cp:revision>
  <dcterms:created xsi:type="dcterms:W3CDTF">2018-05-22T18:35:44Z</dcterms:created>
  <dcterms:modified xsi:type="dcterms:W3CDTF">2018-05-24T19:15:49Z</dcterms:modified>
</cp:coreProperties>
</file>